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sldIdLst>
    <p:sldId id="257" r:id="rId2"/>
    <p:sldId id="258" r:id="rId3"/>
    <p:sldId id="282" r:id="rId4"/>
    <p:sldId id="298" r:id="rId5"/>
    <p:sldId id="299" r:id="rId6"/>
    <p:sldId id="300" r:id="rId7"/>
    <p:sldId id="259" r:id="rId8"/>
    <p:sldId id="296" r:id="rId9"/>
    <p:sldId id="308" r:id="rId10"/>
    <p:sldId id="301" r:id="rId11"/>
    <p:sldId id="303" r:id="rId12"/>
    <p:sldId id="294" r:id="rId13"/>
    <p:sldId id="292" r:id="rId14"/>
    <p:sldId id="270" r:id="rId15"/>
    <p:sldId id="304" r:id="rId16"/>
    <p:sldId id="306" r:id="rId17"/>
    <p:sldId id="305" r:id="rId18"/>
    <p:sldId id="271" r:id="rId19"/>
    <p:sldId id="272" r:id="rId20"/>
    <p:sldId id="263" r:id="rId21"/>
    <p:sldId id="273" r:id="rId22"/>
    <p:sldId id="274" r:id="rId23"/>
    <p:sldId id="275" r:id="rId24"/>
    <p:sldId id="307" r:id="rId25"/>
    <p:sldId id="276" r:id="rId26"/>
    <p:sldId id="278" r:id="rId27"/>
    <p:sldId id="277" r:id="rId28"/>
    <p:sldId id="280" r:id="rId29"/>
    <p:sldId id="279" r:id="rId30"/>
    <p:sldId id="281" r:id="rId31"/>
    <p:sldId id="265" r:id="rId32"/>
    <p:sldId id="264" r:id="rId33"/>
    <p:sldId id="284" r:id="rId34"/>
    <p:sldId id="288" r:id="rId35"/>
    <p:sldId id="290" r:id="rId36"/>
    <p:sldId id="309" r:id="rId37"/>
    <p:sldId id="286" r:id="rId38"/>
    <p:sldId id="268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9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0B3389"/>
    <a:srgbClr val="083085"/>
    <a:srgbClr val="073485"/>
    <a:srgbClr val="0B3388"/>
    <a:srgbClr val="FFFFFF"/>
    <a:srgbClr val="023C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54" autoAdjust="0"/>
    <p:restoredTop sz="81765" autoAdjust="0"/>
  </p:normalViewPr>
  <p:slideViewPr>
    <p:cSldViewPr snapToGrid="0" showGuides="1">
      <p:cViewPr varScale="1">
        <p:scale>
          <a:sx n="62" d="100"/>
          <a:sy n="62" d="100"/>
        </p:scale>
        <p:origin x="1482" y="66"/>
      </p:cViewPr>
      <p:guideLst>
        <p:guide orient="horz" pos="4201"/>
        <p:guide pos="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C0081-FA31-49E4-930A-8C4C90FAD1A6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49EC7-7122-4C42-9D45-A3AEABA64B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751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2336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0" dirty="0"/>
              <a:t>EACTAIC:</a:t>
            </a:r>
            <a:r>
              <a:rPr lang="ko-KR" altLang="en-US" b="0" dirty="0"/>
              <a:t> </a:t>
            </a:r>
            <a:r>
              <a:rPr lang="en-US" altLang="ko-KR" b="0" dirty="0"/>
              <a:t>European Association of Cardiothoracic </a:t>
            </a:r>
            <a:r>
              <a:rPr lang="en-US" altLang="ko-KR" b="0" dirty="0" err="1"/>
              <a:t>Anaesthesiology</a:t>
            </a:r>
            <a:r>
              <a:rPr lang="en-US" altLang="ko-KR" b="0" dirty="0"/>
              <a:t> and Intensive Care</a:t>
            </a:r>
            <a:endParaRPr lang="ko-KR" altLang="en-US" b="0" dirty="0"/>
          </a:p>
          <a:p>
            <a:r>
              <a:rPr lang="en-US" altLang="ko-KR" b="0" dirty="0"/>
              <a:t>EBCP</a:t>
            </a:r>
            <a:r>
              <a:rPr lang="ko-KR" altLang="en-US" b="0" dirty="0"/>
              <a:t>는 </a:t>
            </a:r>
            <a:r>
              <a:rPr lang="en-US" altLang="ko-KR" b="0" dirty="0"/>
              <a:t>European Board of Cardiopulmonary Perfusion, </a:t>
            </a:r>
            <a:r>
              <a:rPr lang="ko-KR" altLang="en-US" b="0" dirty="0"/>
              <a:t>즉</a:t>
            </a:r>
            <a:r>
              <a:rPr lang="en-US" altLang="ko-KR" b="0" dirty="0"/>
              <a:t>, </a:t>
            </a:r>
            <a:r>
              <a:rPr lang="ko-KR" altLang="en-US" b="0" dirty="0" err="1"/>
              <a:t>유럽심폐체외순환사인증위원회로</a:t>
            </a:r>
            <a:r>
              <a:rPr lang="en-US" altLang="ko-KR" b="0" dirty="0"/>
              <a:t>, </a:t>
            </a:r>
            <a:r>
              <a:rPr lang="ko-KR" altLang="en-US" b="0" dirty="0"/>
              <a:t>유럽 내에서 체외순환사</a:t>
            </a:r>
            <a:r>
              <a:rPr lang="en-US" altLang="ko-KR" b="0" dirty="0"/>
              <a:t>(perfusionist)</a:t>
            </a:r>
            <a:r>
              <a:rPr lang="ko-KR" altLang="en-US" b="0" dirty="0"/>
              <a:t> 의 교육</a:t>
            </a:r>
            <a:r>
              <a:rPr lang="en-US" altLang="ko-KR" b="0" dirty="0"/>
              <a:t>, </a:t>
            </a:r>
            <a:r>
              <a:rPr lang="ko-KR" altLang="en-US" b="0" dirty="0"/>
              <a:t>자격 인증</a:t>
            </a:r>
            <a:r>
              <a:rPr lang="en-US" altLang="ko-KR" b="0" dirty="0"/>
              <a:t>, </a:t>
            </a:r>
            <a:r>
              <a:rPr lang="ko-KR" altLang="en-US" b="0" dirty="0"/>
              <a:t>표준화를 담당하는 공식 기관</a:t>
            </a:r>
            <a:endParaRPr lang="en-US" altLang="ko-KR" b="0" dirty="0"/>
          </a:p>
          <a:p>
            <a:r>
              <a:rPr lang="ko-KR" altLang="en-US" b="0" dirty="0"/>
              <a:t>수술</a:t>
            </a:r>
            <a:r>
              <a:rPr lang="en-US" altLang="ko-KR" b="0" dirty="0"/>
              <a:t>-</a:t>
            </a:r>
            <a:r>
              <a:rPr lang="ko-KR" altLang="en-US" b="0" dirty="0"/>
              <a:t>마취</a:t>
            </a:r>
            <a:r>
              <a:rPr lang="en-US" altLang="ko-KR" b="0" dirty="0"/>
              <a:t>-</a:t>
            </a:r>
            <a:r>
              <a:rPr lang="ko-KR" altLang="en-US" b="0" dirty="0"/>
              <a:t>체외순환팀이 모두 포함된 다학제적 통합 가이드라인</a:t>
            </a:r>
            <a:endParaRPr lang="en-US" altLang="ko-KR" b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7041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심장</a:t>
            </a:r>
            <a:r>
              <a:rPr lang="en-US" altLang="ko-KR" dirty="0"/>
              <a:t> </a:t>
            </a:r>
            <a:r>
              <a:rPr lang="ko-KR" altLang="en-US" dirty="0"/>
              <a:t>수술에서 </a:t>
            </a:r>
            <a:r>
              <a:rPr lang="en-US" altLang="ko-KR" dirty="0"/>
              <a:t>CPB</a:t>
            </a:r>
            <a:r>
              <a:rPr lang="ko-KR" altLang="en-US" dirty="0"/>
              <a:t>는 특히 판막이나 대동맥 수술에선 필수불가결한 장비 입니다</a:t>
            </a:r>
            <a:r>
              <a:rPr lang="en-US" altLang="ko-KR" dirty="0"/>
              <a:t>.</a:t>
            </a:r>
            <a:r>
              <a:rPr lang="ko-KR" altLang="en-US" dirty="0"/>
              <a:t> 그러나 제가 항상 환자들에게 하는 말이 있는데 반드시 필요하지만 인위적인 순환이기 때문에 합병증이 발생할 수 밖에 없다고 설명을 하게 됩니다</a:t>
            </a:r>
            <a:r>
              <a:rPr lang="en-US" altLang="ko-KR" dirty="0"/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따라서 </a:t>
            </a:r>
            <a:r>
              <a:rPr lang="en-US" altLang="ko-KR" dirty="0"/>
              <a:t>CPB</a:t>
            </a:r>
            <a:r>
              <a:rPr lang="ko-KR" altLang="en-US" dirty="0"/>
              <a:t>의 영향력을 최소한으로 하는 것이 중요합니다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3646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CPB </a:t>
            </a:r>
            <a:r>
              <a:rPr lang="ko-KR" altLang="en-US" dirty="0"/>
              <a:t>운용 동안의 </a:t>
            </a:r>
            <a:r>
              <a:rPr lang="en-US" altLang="ko-KR" dirty="0"/>
              <a:t>perfusion </a:t>
            </a:r>
            <a:r>
              <a:rPr lang="ko-KR" altLang="en-US" dirty="0"/>
              <a:t>방식은 수술 후 출혈량과 혈액제제 사용량에 중요한 영향을 미칩니다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따라서 혈액 손상을 줄이려는 노력들이 있는데 대표적인 조치로는</a:t>
            </a:r>
            <a:r>
              <a:rPr lang="en-US" altLang="ko-KR" dirty="0"/>
              <a:t>…</a:t>
            </a:r>
          </a:p>
          <a:p>
            <a:endParaRPr lang="en-US" altLang="ko-KR" dirty="0"/>
          </a:p>
          <a:p>
            <a:r>
              <a:rPr lang="ko-KR" altLang="en-US" dirty="0"/>
              <a:t>이런 다양한 전략에 대한 끊임없는 연구와 안전한 시행만이 수술 후 합병증 감소와 빠른 회복에 도움이 될 수 있는 것은 너무 잘 </a:t>
            </a:r>
            <a:r>
              <a:rPr lang="ko-KR" altLang="en-US" dirty="0" err="1"/>
              <a:t>알려져있으며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따라서 이를 행하고 운용하는 </a:t>
            </a:r>
            <a:r>
              <a:rPr lang="en-US" altLang="ko-KR" dirty="0"/>
              <a:t>perfusionist</a:t>
            </a:r>
            <a:r>
              <a:rPr lang="ko-KR" altLang="en-US" dirty="0"/>
              <a:t>를 포함한 팀의 숙련도와 체계적인 교육은 매우 중요합니다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87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ko-KR" altLang="en-US" sz="1200" dirty="0"/>
              <a:t>혈액 희석은</a:t>
            </a:r>
            <a:r>
              <a:rPr lang="en-US" altLang="ko-KR" sz="1200" dirty="0"/>
              <a:t> </a:t>
            </a:r>
            <a:r>
              <a:rPr lang="ko-KR" altLang="en-US" sz="1200" dirty="0" err="1"/>
              <a:t>수술장</a:t>
            </a:r>
            <a:r>
              <a:rPr lang="ko-KR" altLang="en-US" sz="1200" dirty="0"/>
              <a:t> 체액 흡입</a:t>
            </a:r>
            <a:r>
              <a:rPr lang="en-US" altLang="ko-KR" sz="1200" dirty="0"/>
              <a:t>, </a:t>
            </a:r>
            <a:r>
              <a:rPr lang="ko-KR" altLang="en-US" sz="1200" dirty="0"/>
              <a:t>마취 수액</a:t>
            </a:r>
            <a:r>
              <a:rPr lang="en-US" altLang="ko-KR" sz="1200" dirty="0"/>
              <a:t>, </a:t>
            </a:r>
            <a:r>
              <a:rPr lang="ko-KR" altLang="en-US" sz="1200" dirty="0"/>
              <a:t>체외순환 </a:t>
            </a:r>
            <a:r>
              <a:rPr lang="ko-KR" altLang="en-US" sz="1200" dirty="0" err="1"/>
              <a:t>프라이밍액</a:t>
            </a:r>
            <a:r>
              <a:rPr lang="ko-KR" altLang="en-US" sz="1200" dirty="0"/>
              <a:t> 등 여러 요인에 의해서 발생할 수 있으며</a:t>
            </a:r>
            <a:r>
              <a:rPr lang="en-US" altLang="ko-KR" sz="1200" dirty="0"/>
              <a:t>, ~</a:t>
            </a:r>
            <a:r>
              <a:rPr lang="ko-KR" altLang="en-US" sz="1200" dirty="0"/>
              <a:t> 따라서 엄격히 관리 필수적이다</a:t>
            </a:r>
            <a:r>
              <a:rPr lang="en-US" altLang="ko-KR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ko-KR" sz="1200" dirty="0"/>
          </a:p>
          <a:p>
            <a:pPr>
              <a:buFont typeface="Arial" panose="020B0604020202020204" pitchFamily="34" charset="0"/>
              <a:buNone/>
            </a:pPr>
            <a:r>
              <a:rPr lang="en-US" altLang="ko-KR" sz="1200" dirty="0"/>
              <a:t>Priming solution</a:t>
            </a:r>
            <a:r>
              <a:rPr lang="ko-KR" altLang="en-US" sz="1200" dirty="0"/>
              <a:t>이나 </a:t>
            </a:r>
            <a:r>
              <a:rPr lang="en-US" altLang="ko-KR" sz="1200" dirty="0"/>
              <a:t>cardioplegic solution</a:t>
            </a:r>
            <a:r>
              <a:rPr lang="ko-KR" altLang="en-US" sz="1200" dirty="0"/>
              <a:t>은 </a:t>
            </a:r>
            <a:r>
              <a:rPr lang="en-US" altLang="ko-KR" sz="1200" dirty="0"/>
              <a:t>1000-2000 </a:t>
            </a:r>
            <a:r>
              <a:rPr lang="ko-KR" altLang="en-US" sz="1200" dirty="0"/>
              <a:t>정도</a:t>
            </a:r>
            <a:r>
              <a:rPr lang="en-US" altLang="ko-KR" sz="1200" dirty="0"/>
              <a:t> </a:t>
            </a:r>
            <a:r>
              <a:rPr lang="ko-KR" altLang="en-US" sz="1200" dirty="0"/>
              <a:t>들어가기 때문에</a:t>
            </a:r>
            <a:r>
              <a:rPr lang="en-US" altLang="ko-KR" sz="1200" dirty="0"/>
              <a:t> </a:t>
            </a:r>
            <a:r>
              <a:rPr lang="ko-KR" altLang="en-US" sz="1200" dirty="0"/>
              <a:t>주요 요인으로 파악됩니다</a:t>
            </a:r>
            <a:r>
              <a:rPr lang="en-US" altLang="ko-KR" sz="1200" dirty="0"/>
              <a:t>.</a:t>
            </a:r>
          </a:p>
          <a:p>
            <a:pPr>
              <a:buFont typeface="Arial" panose="020B0604020202020204" pitchFamily="34" charset="0"/>
              <a:buNone/>
            </a:pPr>
            <a:endParaRPr lang="en-US" altLang="ko-KR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55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845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ko-KR" altLang="en-US" sz="1200" dirty="0"/>
              <a:t>빈혈</a:t>
            </a:r>
            <a:r>
              <a:rPr lang="en-US" altLang="ko-KR" sz="1200" dirty="0"/>
              <a:t>, </a:t>
            </a:r>
            <a:r>
              <a:rPr lang="ko-KR" altLang="en-US" sz="1200" dirty="0"/>
              <a:t>수혈 및 수술 후 출혈을 줄이기 위해 </a:t>
            </a:r>
            <a:r>
              <a:rPr lang="en-US" altLang="ko-KR" sz="1200" dirty="0"/>
              <a:t>CPB </a:t>
            </a:r>
            <a:r>
              <a:rPr lang="ko-KR" altLang="en-US" sz="1200" dirty="0"/>
              <a:t>동안 혈액 희석을 줄이기 위한 다양한 제도적 조치를 시행하는 것은</a:t>
            </a:r>
            <a:r>
              <a:rPr lang="en-US" altLang="ko-KR" sz="1200" dirty="0"/>
              <a:t> </a:t>
            </a:r>
            <a:r>
              <a:rPr lang="ko-KR" altLang="en-US" sz="1200" dirty="0"/>
              <a:t>권고되고 있으며 </a:t>
            </a:r>
            <a:endParaRPr lang="en-US" altLang="ko-KR" sz="1200" dirty="0"/>
          </a:p>
          <a:p>
            <a:pPr>
              <a:buFont typeface="Arial" panose="020B0604020202020204" pitchFamily="34" charset="0"/>
              <a:buNone/>
            </a:pPr>
            <a:r>
              <a:rPr lang="ko-KR" altLang="en-US" sz="1200" dirty="0"/>
              <a:t>수혈을 줄일 목적으로 </a:t>
            </a:r>
            <a:r>
              <a:rPr lang="en-US" altLang="ko-KR" sz="1200" dirty="0"/>
              <a:t>priming volume</a:t>
            </a:r>
            <a:r>
              <a:rPr lang="ko-KR" altLang="en-US" sz="1200" dirty="0"/>
              <a:t>으로 </a:t>
            </a:r>
            <a:r>
              <a:rPr lang="en-US" altLang="ko-KR" sz="1200" dirty="0"/>
              <a:t>colloid </a:t>
            </a:r>
            <a:r>
              <a:rPr lang="ko-KR" altLang="en-US" sz="1200" dirty="0"/>
              <a:t>병용하는 것은 권고하고 있지 않습니다</a:t>
            </a:r>
            <a:r>
              <a:rPr lang="en-US" altLang="ko-KR" sz="1200" dirty="0"/>
              <a:t>.</a:t>
            </a:r>
          </a:p>
          <a:p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b="1" dirty="0"/>
              <a:t>CPB </a:t>
            </a:r>
            <a:r>
              <a:rPr lang="ko-KR" altLang="en-US" b="1" dirty="0"/>
              <a:t>중 </a:t>
            </a:r>
            <a:r>
              <a:rPr lang="ko-KR" altLang="en-US" b="1" dirty="0" err="1"/>
              <a:t>혈액희석</a:t>
            </a:r>
            <a:r>
              <a:rPr lang="ko-KR" altLang="en-US" b="1" dirty="0"/>
              <a:t> 정도와 임상결과</a:t>
            </a:r>
            <a:r>
              <a:rPr lang="en-US" altLang="ko-KR" b="1" dirty="0"/>
              <a:t>(</a:t>
            </a:r>
            <a:r>
              <a:rPr lang="ko-KR" altLang="en-US" b="1" dirty="0"/>
              <a:t>출혈</a:t>
            </a:r>
            <a:r>
              <a:rPr lang="en-US" altLang="ko-KR" b="1" dirty="0"/>
              <a:t>, </a:t>
            </a:r>
            <a:r>
              <a:rPr lang="ko-KR" altLang="en-US" b="1" dirty="0"/>
              <a:t>수혈</a:t>
            </a:r>
            <a:r>
              <a:rPr lang="en-US" altLang="ko-KR" b="1" dirty="0"/>
              <a:t>, </a:t>
            </a:r>
            <a:r>
              <a:rPr lang="ko-KR" altLang="en-US" b="1" dirty="0"/>
              <a:t>합병증</a:t>
            </a:r>
            <a:r>
              <a:rPr lang="en-US" altLang="ko-KR" b="1" dirty="0"/>
              <a:t>)</a:t>
            </a:r>
            <a:r>
              <a:rPr lang="ko-KR" altLang="en-US" b="1" dirty="0"/>
              <a:t>의 상관관계</a:t>
            </a:r>
            <a:r>
              <a:rPr lang="ko-KR" altLang="en-US" dirty="0"/>
              <a:t>를 관찰한 </a:t>
            </a:r>
            <a:r>
              <a:rPr lang="en-US" altLang="ko-KR" b="1" dirty="0"/>
              <a:t>prospective cohort study</a:t>
            </a:r>
            <a:r>
              <a:rPr lang="ko-KR" altLang="en-US" dirty="0"/>
              <a:t> 또는 </a:t>
            </a:r>
            <a:r>
              <a:rPr lang="en-US" altLang="ko-KR" b="1" dirty="0"/>
              <a:t>retrospective observational study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</a:p>
          <a:p>
            <a:r>
              <a:rPr lang="ko-KR" altLang="en-US" b="1" dirty="0"/>
              <a:t>“여러 관찰 연구에서 일관된 결과를 보이지만</a:t>
            </a:r>
            <a:r>
              <a:rPr lang="en-US" altLang="ko-KR" b="1" dirty="0"/>
              <a:t>, </a:t>
            </a:r>
            <a:r>
              <a:rPr lang="ko-KR" altLang="en-US" b="1" dirty="0"/>
              <a:t>무작위 대조 연구는 부족하다”</a:t>
            </a:r>
            <a:br>
              <a:rPr lang="ko-KR" altLang="en-US" dirty="0"/>
            </a:br>
            <a:r>
              <a:rPr lang="ko-KR" altLang="en-US" dirty="0"/>
              <a:t>→ </a:t>
            </a:r>
            <a:r>
              <a:rPr lang="en-US" altLang="ko-KR" b="1" dirty="0"/>
              <a:t>Level of Evidence B</a:t>
            </a:r>
            <a:r>
              <a:rPr lang="ko-KR" altLang="en-US" dirty="0"/>
              <a:t>로 분류됩니다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709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체외순환 시스템의 영향을 최소화하기 위한 최적화</a:t>
            </a:r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  <a:sym typeface="Wingdings" panose="05000000000000000000" pitchFamily="2" charset="2"/>
              </a:rPr>
              <a:t>즉</a:t>
            </a:r>
            <a:r>
              <a:rPr lang="en-US" altLang="ko-KR" sz="1200" dirty="0">
                <a:latin typeface="+mj-ea"/>
                <a:ea typeface="+mj-ea"/>
                <a:sym typeface="Wingdings" panose="05000000000000000000" pitchFamily="2" charset="2"/>
              </a:rPr>
              <a:t>, </a:t>
            </a:r>
            <a:r>
              <a:rPr lang="ko-KR" altLang="en-US" sz="1200" dirty="0">
                <a:latin typeface="+mj-ea"/>
                <a:ea typeface="+mj-ea"/>
                <a:sym typeface="Wingdings" panose="05000000000000000000" pitchFamily="2" charset="2"/>
              </a:rPr>
              <a:t>최적의 </a:t>
            </a:r>
            <a:r>
              <a:rPr lang="en-US" altLang="ko-KR" sz="1200" dirty="0">
                <a:latin typeface="+mj-ea"/>
                <a:ea typeface="+mj-ea"/>
                <a:sym typeface="Wingdings" panose="05000000000000000000" pitchFamily="2" charset="2"/>
              </a:rPr>
              <a:t>CPB</a:t>
            </a:r>
            <a:r>
              <a:rPr lang="ko-KR" altLang="en-US" sz="1200" dirty="0">
                <a:latin typeface="+mj-ea"/>
                <a:ea typeface="+mj-ea"/>
                <a:sym typeface="Wingdings" panose="05000000000000000000" pitchFamily="2" charset="2"/>
              </a:rPr>
              <a:t>를 운용함으로써 불필요한 생리적 스트레스를 최소화 하여</a:t>
            </a:r>
            <a:r>
              <a:rPr lang="ko-KR" altLang="en-US" sz="1200" dirty="0">
                <a:latin typeface="+mj-ea"/>
                <a:ea typeface="+mj-ea"/>
              </a:rPr>
              <a:t> 주요 장기의 최적 기능을 보장하는 것이 체외순환 중의 주요 목표 입니다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이를 위한 다양한 </a:t>
            </a:r>
            <a:r>
              <a:rPr lang="en-US" altLang="ko-KR" sz="1200" dirty="0">
                <a:latin typeface="+mj-ea"/>
                <a:ea typeface="+mj-ea"/>
              </a:rPr>
              <a:t>management</a:t>
            </a:r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strategy</a:t>
            </a:r>
            <a:r>
              <a:rPr lang="ko-KR" altLang="en-US" sz="1200" dirty="0">
                <a:latin typeface="+mj-ea"/>
                <a:ea typeface="+mj-ea"/>
              </a:rPr>
              <a:t>가 있습니다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1007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284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혈액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-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공기 접촉을 피하고 </a:t>
            </a:r>
            <a:r>
              <a:rPr kumimoji="0" lang="ko-KR" altLang="en-US" sz="12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유출혈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(shed blood)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을 분리함으로써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kumimoji="0" lang="en-US" altLang="ko-KR" sz="12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conventionmal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 CPB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가 유발하는 부작용을 최소화하도록 설계 되었습니다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구성 요소로는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~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Oxygenator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와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 heat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exchange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가 통합</a:t>
            </a: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>
                <a:latin typeface="+mj-ea"/>
                <a:ea typeface="+mj-ea"/>
              </a:rPr>
              <a:t>Conventional</a:t>
            </a:r>
            <a:r>
              <a:rPr lang="ko-KR" altLang="en-US" sz="1200" dirty="0">
                <a:latin typeface="+mj-ea"/>
                <a:ea typeface="+mj-ea"/>
              </a:rPr>
              <a:t>은 </a:t>
            </a:r>
            <a:r>
              <a:rPr lang="en-US" altLang="ko-KR" sz="1200" dirty="0">
                <a:latin typeface="+mj-ea"/>
                <a:ea typeface="+mj-ea"/>
              </a:rPr>
              <a:t>venous reservoir</a:t>
            </a:r>
            <a:r>
              <a:rPr lang="ko-KR" altLang="en-US" sz="1200" dirty="0">
                <a:latin typeface="+mj-ea"/>
                <a:ea typeface="+mj-ea"/>
              </a:rPr>
              <a:t>에서 </a:t>
            </a:r>
            <a:r>
              <a:rPr lang="en-US" altLang="ko-KR" sz="1200" dirty="0">
                <a:latin typeface="+mj-ea"/>
                <a:ea typeface="+mj-ea"/>
              </a:rPr>
              <a:t>air</a:t>
            </a:r>
            <a:r>
              <a:rPr lang="ko-KR" altLang="en-US" sz="1200" dirty="0">
                <a:latin typeface="+mj-ea"/>
                <a:ea typeface="+mj-ea"/>
              </a:rPr>
              <a:t>가 분리됨</a:t>
            </a:r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>
                <a:latin typeface="+mj-ea"/>
                <a:ea typeface="+mj-ea"/>
              </a:rPr>
              <a:t>Circuit </a:t>
            </a:r>
            <a:r>
              <a:rPr lang="en-US" altLang="ko-KR" sz="1200" dirty="0" err="1">
                <a:latin typeface="+mj-ea"/>
                <a:ea typeface="+mj-ea"/>
              </a:rPr>
              <a:t>volum</a:t>
            </a:r>
            <a:r>
              <a:rPr lang="ko-KR" altLang="en-US" sz="1200" dirty="0">
                <a:latin typeface="+mj-ea"/>
                <a:ea typeface="+mj-ea"/>
              </a:rPr>
              <a:t>은 </a:t>
            </a:r>
            <a:r>
              <a:rPr lang="en-US" altLang="ko-KR" sz="1200" dirty="0">
                <a:latin typeface="+mj-ea"/>
                <a:ea typeface="+mj-ea"/>
              </a:rPr>
              <a:t>1000-2000 vs</a:t>
            </a:r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400-800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>
                <a:latin typeface="+mj-ea"/>
                <a:ea typeface="+mj-ea"/>
              </a:rPr>
              <a:t>Surface</a:t>
            </a:r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coating</a:t>
            </a:r>
            <a:r>
              <a:rPr lang="ko-KR" altLang="en-US" sz="1200" dirty="0">
                <a:latin typeface="+mj-ea"/>
                <a:ea typeface="+mj-ea"/>
              </a:rPr>
              <a:t>이 </a:t>
            </a:r>
            <a:r>
              <a:rPr lang="ko-KR" altLang="en-US" sz="1200" dirty="0" err="1">
                <a:latin typeface="+mj-ea"/>
                <a:ea typeface="+mj-ea"/>
              </a:rPr>
              <a:t>비코팅</a:t>
            </a:r>
            <a:r>
              <a:rPr lang="ko-KR" altLang="en-US" sz="1200" dirty="0">
                <a:latin typeface="+mj-ea"/>
                <a:ea typeface="+mj-ea"/>
              </a:rPr>
              <a:t> 혹은 제한적</a:t>
            </a:r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>
              <a:latin typeface="+mj-ea"/>
              <a:ea typeface="+mj-ea"/>
            </a:endParaRPr>
          </a:p>
          <a:p>
            <a:r>
              <a:rPr lang="ko-KR" altLang="en-US" sz="1200" dirty="0"/>
              <a:t>따라서 이러한 문제를 예방하고 </a:t>
            </a:r>
            <a:r>
              <a:rPr lang="en-US" altLang="ko-KR" sz="1200" dirty="0" err="1"/>
              <a:t>MiECC</a:t>
            </a:r>
            <a:r>
              <a:rPr lang="ko-KR" altLang="en-US" sz="1200" dirty="0"/>
              <a:t>의 이점을 극대화하기 위해서는 </a:t>
            </a:r>
            <a:r>
              <a:rPr lang="ko-KR" altLang="en-US" sz="1200" b="1" dirty="0"/>
              <a:t>충분한 팀 교육과 숙련된 기술 훈련</a:t>
            </a:r>
            <a:r>
              <a:rPr lang="ko-KR" altLang="en-US" sz="1200" dirty="0"/>
              <a:t>이 필수적이다</a:t>
            </a:r>
            <a:r>
              <a:rPr lang="en-US" altLang="ko-KR" sz="1200" dirty="0"/>
              <a:t>.</a:t>
            </a:r>
            <a:br>
              <a:rPr lang="en-US" altLang="ko-KR" dirty="0"/>
            </a:b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8048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접근은 우수하나</a:t>
            </a:r>
            <a:r>
              <a:rPr lang="en-US" altLang="ko-KR" dirty="0"/>
              <a:t>, </a:t>
            </a:r>
            <a:r>
              <a:rPr lang="en-US" altLang="ko-KR" dirty="0" err="1"/>
              <a:t>MiECC</a:t>
            </a:r>
            <a:r>
              <a:rPr lang="ko-KR" altLang="en-US" dirty="0"/>
              <a:t>의 사용은 수십 년간 논쟁의 대상이 되어 왔습니다</a:t>
            </a:r>
            <a:r>
              <a:rPr lang="en-US" altLang="ko-KR" dirty="0"/>
              <a:t>.</a:t>
            </a:r>
            <a:endParaRPr kumimoji="0" lang="en-US" altLang="ko-KR" sz="1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endParaRPr lang="en-US" altLang="ko-KR" sz="2400" dirty="0"/>
          </a:p>
          <a:p>
            <a:r>
              <a:rPr lang="ko-KR" altLang="en-US" sz="2400" dirty="0"/>
              <a:t>현재까지의 근거로는 </a:t>
            </a:r>
            <a:r>
              <a:rPr lang="en-US" altLang="ko-KR" sz="2400" dirty="0" err="1"/>
              <a:t>MiECC</a:t>
            </a:r>
            <a:r>
              <a:rPr lang="ko-KR" altLang="en-US" sz="2400" dirty="0"/>
              <a:t>를 </a:t>
            </a:r>
            <a:r>
              <a:rPr lang="en-US" altLang="ko-KR" sz="2400" dirty="0"/>
              <a:t>conventional</a:t>
            </a:r>
            <a:r>
              <a:rPr lang="ko-KR" altLang="en-US" sz="2400" dirty="0"/>
              <a:t> </a:t>
            </a:r>
            <a:r>
              <a:rPr lang="en-US" altLang="ko-KR" sz="2400" dirty="0"/>
              <a:t>CPB</a:t>
            </a:r>
            <a:r>
              <a:rPr lang="ko-KR" altLang="en-US" sz="2400" dirty="0"/>
              <a:t>보다 </a:t>
            </a:r>
            <a:r>
              <a:rPr lang="ko-KR" altLang="en-US" sz="2400" b="1" dirty="0"/>
              <a:t>일괄적으로 우선 권장하기 어려운</a:t>
            </a:r>
            <a:r>
              <a:rPr lang="en-US" altLang="ko-KR" sz="2400" b="1" dirty="0"/>
              <a:t> </a:t>
            </a:r>
            <a:r>
              <a:rPr lang="ko-KR" altLang="en-US" sz="2400" b="1" dirty="0"/>
              <a:t>상태이나 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다음 페이지</a:t>
            </a:r>
            <a:r>
              <a:rPr lang="en-US" altLang="ko-KR" sz="2400" b="1" dirty="0"/>
              <a:t>)</a:t>
            </a:r>
            <a:endParaRPr lang="ko-KR" altLang="en-US" sz="2400" dirty="0"/>
          </a:p>
          <a:p>
            <a:endParaRPr lang="en-US" altLang="ko-KR" sz="2400" dirty="0"/>
          </a:p>
          <a:p>
            <a:br>
              <a:rPr lang="en-US" altLang="ko-KR" dirty="0"/>
            </a:br>
            <a:endParaRPr lang="ko-KR" altLang="en-US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755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dirty="0"/>
              <a:t>숙련된 팀</a:t>
            </a:r>
            <a:r>
              <a:rPr lang="en-US" altLang="ko-KR" sz="1200" dirty="0"/>
              <a:t>(experienced team)**</a:t>
            </a:r>
            <a:r>
              <a:rPr lang="ko-KR" altLang="en-US" sz="1200" dirty="0"/>
              <a:t>이 시행하고</a:t>
            </a:r>
            <a:r>
              <a:rPr lang="en-US" altLang="ko-KR" sz="1200" dirty="0"/>
              <a:t>, </a:t>
            </a:r>
            <a:r>
              <a:rPr lang="ko-KR" altLang="en-US" sz="1200" dirty="0"/>
              <a:t>적절히 선정된 환자</a:t>
            </a:r>
            <a:r>
              <a:rPr lang="en-US" altLang="ko-KR" sz="1200" dirty="0"/>
              <a:t>(selected patients)</a:t>
            </a:r>
            <a:r>
              <a:rPr lang="ko-KR" altLang="en-US" sz="1200" dirty="0"/>
              <a:t>에서 사용한다면 </a:t>
            </a:r>
            <a:r>
              <a:rPr lang="ko-KR" altLang="en-US" sz="1200" b="1" dirty="0"/>
              <a:t>수혈 및 출혈 위험 감소를 위한 유효한 대안</a:t>
            </a:r>
            <a:r>
              <a:rPr lang="ko-KR" altLang="en-US" sz="1200" dirty="0"/>
              <a:t>으로 고려될 수 있다</a:t>
            </a:r>
            <a:r>
              <a:rPr lang="en-US" altLang="ko-KR" sz="1200" dirty="0"/>
              <a:t>.</a:t>
            </a:r>
          </a:p>
          <a:p>
            <a:r>
              <a:rPr lang="ko-KR" altLang="en-US" sz="1200" dirty="0"/>
              <a:t>기관별로 장비 구조</a:t>
            </a:r>
            <a:r>
              <a:rPr lang="en-US" altLang="ko-KR" sz="1200" dirty="0"/>
              <a:t>·</a:t>
            </a:r>
            <a:r>
              <a:rPr lang="ko-KR" altLang="en-US" sz="1200" dirty="0"/>
              <a:t>팀 경험</a:t>
            </a:r>
            <a:r>
              <a:rPr lang="en-US" altLang="ko-KR" sz="1200" dirty="0"/>
              <a:t>·</a:t>
            </a:r>
            <a:r>
              <a:rPr lang="ko-KR" altLang="en-US" sz="1200" dirty="0"/>
              <a:t>수술 유형을 고려한 </a:t>
            </a:r>
            <a:r>
              <a:rPr lang="ko-KR" altLang="en-US" sz="1200" b="1" dirty="0"/>
              <a:t>선별적 도입</a:t>
            </a:r>
            <a:r>
              <a:rPr lang="ko-KR" altLang="en-US" sz="1200" dirty="0"/>
              <a:t>이 합리적이다</a:t>
            </a:r>
            <a:r>
              <a:rPr lang="en-US" altLang="ko-KR" sz="1200" dirty="0"/>
              <a:t>.</a:t>
            </a:r>
            <a:endParaRPr kumimoji="0" lang="en-US" altLang="ko-KR" sz="1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7356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앞서 말씀드린 것처럼 </a:t>
            </a:r>
            <a:r>
              <a:rPr lang="en-US" altLang="ko-KR" dirty="0"/>
              <a:t>priming</a:t>
            </a:r>
            <a:r>
              <a:rPr lang="ko-KR" altLang="en-US" dirty="0"/>
              <a:t>은</a:t>
            </a:r>
            <a:r>
              <a:rPr lang="en-US" altLang="ko-KR" dirty="0"/>
              <a:t> hemodilution</a:t>
            </a:r>
            <a:r>
              <a:rPr lang="ko-KR" altLang="en-US" dirty="0"/>
              <a:t>의 주요 원인인데</a:t>
            </a:r>
            <a:r>
              <a:rPr lang="en-US" altLang="ko-KR" dirty="0"/>
              <a:t>, </a:t>
            </a:r>
            <a:r>
              <a:rPr lang="ko-KR" altLang="en-US" dirty="0"/>
              <a:t>이를 해결하기 위한 방법으로 </a:t>
            </a:r>
            <a:r>
              <a:rPr lang="en-US" altLang="ko-KR" dirty="0"/>
              <a:t>autologous priming</a:t>
            </a:r>
            <a:r>
              <a:rPr lang="ko-KR" altLang="en-US" dirty="0"/>
              <a:t>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그러나 혈역학적 불안정성 때문에 숙련된 체외순환사의 조작이 필수적인데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최근에 언급되는 </a:t>
            </a:r>
            <a:r>
              <a:rPr kumimoji="0" lang="en-US" altLang="ko-K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HAR </a:t>
            </a:r>
            <a:r>
              <a:rPr kumimoji="0" lang="ko-KR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개념은 규격화된 </a:t>
            </a:r>
            <a:r>
              <a:rPr kumimoji="0" lang="en-US" altLang="ko-K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AAP</a:t>
            </a:r>
            <a:r>
              <a:rPr kumimoji="0" lang="ko-KR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라고 </a:t>
            </a:r>
            <a:r>
              <a:rPr kumimoji="0" lang="ko-KR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보면되는데</a:t>
            </a:r>
            <a:r>
              <a:rPr kumimoji="0" lang="en-US" altLang="ko-K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</a:t>
            </a:r>
            <a:r>
              <a:rPr kumimoji="0" lang="ko-KR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MiECC</a:t>
            </a:r>
            <a:r>
              <a:rPr kumimoji="0" lang="en-US" altLang="ko-K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ko-KR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와 병용하여 사용할 경우 </a:t>
            </a: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수혈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ICU 재원기간 모두 감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소하는 결과를 보였습니다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9464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따라서</a:t>
            </a:r>
            <a:r>
              <a:rPr lang="en-US" altLang="ko-KR" dirty="0"/>
              <a:t>, </a:t>
            </a:r>
            <a:r>
              <a:rPr lang="ko-KR" altLang="en-US" dirty="0" err="1"/>
              <a:t>자가혈</a:t>
            </a:r>
            <a:r>
              <a:rPr lang="ko-KR" altLang="en-US" dirty="0"/>
              <a:t> </a:t>
            </a:r>
            <a:r>
              <a:rPr lang="ko-KR" altLang="en-US" dirty="0" err="1"/>
              <a:t>프라이밍은</a:t>
            </a:r>
            <a:r>
              <a:rPr lang="ko-KR" altLang="en-US" dirty="0"/>
              <a:t> </a:t>
            </a:r>
            <a:r>
              <a:rPr lang="ko-KR" altLang="en-US" b="1" dirty="0"/>
              <a:t>혈액 보존 전략의 기본적이면서 강력히 권장되는 방법</a:t>
            </a:r>
            <a:r>
              <a:rPr lang="ko-KR" altLang="en-US" dirty="0"/>
              <a:t>이며 숙련된 팀에 의해 </a:t>
            </a:r>
            <a:r>
              <a:rPr lang="ko-KR" altLang="en-US" b="1" dirty="0"/>
              <a:t>표준화된 프로토콜</a:t>
            </a:r>
            <a:r>
              <a:rPr lang="ko-KR" altLang="en-US" dirty="0"/>
              <a:t>로 시행하는 것이 현재의</a:t>
            </a:r>
            <a:r>
              <a:rPr lang="en-US" altLang="ko-KR" dirty="0"/>
              <a:t> </a:t>
            </a:r>
            <a:r>
              <a:rPr lang="ko-KR" altLang="en-US" dirty="0"/>
              <a:t>트렌드 입니다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59253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응고에 친화적인 환경의 핵심은 </a:t>
            </a: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정상체온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과</a:t>
            </a: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산-염기 균형 유지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인데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응고 효소 반응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이 그 환경에서 </a:t>
            </a:r>
            <a:r>
              <a:rPr kumimoji="0" lang="ko-KR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가장 효율적으로 작동</a:t>
            </a:r>
            <a:r>
              <a:rPr kumimoji="0" lang="ko-KR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하기 때문이다</a:t>
            </a:r>
            <a:r>
              <a:rPr kumimoji="0" lang="en-US" altLang="ko-KR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764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1730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b="1" dirty="0"/>
              <a:t>Coagulopathy</a:t>
            </a:r>
            <a:r>
              <a:rPr lang="ko-KR" altLang="en-US" b="1" dirty="0"/>
              <a:t>와 </a:t>
            </a:r>
            <a:r>
              <a:rPr lang="en-US" altLang="ko-KR" b="1" dirty="0"/>
              <a:t>blood loss</a:t>
            </a:r>
            <a:r>
              <a:rPr lang="ko-KR" altLang="en-US" b="1" dirty="0"/>
              <a:t>를 줄이기 위해 전체</a:t>
            </a:r>
            <a:r>
              <a:rPr lang="en-US" altLang="ko-KR" b="1" dirty="0"/>
              <a:t> </a:t>
            </a:r>
            <a:r>
              <a:rPr lang="ko-KR" altLang="en-US" b="1" dirty="0"/>
              <a:t>수술 동안 응고계가 정상적으로 작동할 수 있는 생리적 요건을 유지</a:t>
            </a:r>
            <a:r>
              <a:rPr lang="en-US" altLang="ko-KR" b="1" dirty="0"/>
              <a:t>, </a:t>
            </a:r>
            <a:r>
              <a:rPr lang="ko-KR" altLang="en-US" b="1" dirty="0"/>
              <a:t>즉 </a:t>
            </a:r>
            <a:r>
              <a:rPr lang="en-US" altLang="ko-KR" b="1" dirty="0"/>
              <a:t>normothermia</a:t>
            </a:r>
            <a:r>
              <a:rPr lang="ko-KR" altLang="en-US" b="1" dirty="0"/>
              <a:t>와 </a:t>
            </a:r>
            <a:r>
              <a:rPr lang="en-US" altLang="ko-KR" b="1" dirty="0"/>
              <a:t>normal pH</a:t>
            </a:r>
            <a:r>
              <a:rPr lang="ko-KR" altLang="en-US" b="1" dirty="0"/>
              <a:t>를 유지하는 것이</a:t>
            </a:r>
            <a:r>
              <a:rPr lang="en-US" altLang="ko-KR" b="1" dirty="0"/>
              <a:t> </a:t>
            </a:r>
            <a:r>
              <a:rPr lang="ko-KR" altLang="en-US" b="1" dirty="0"/>
              <a:t>권고되고 있습니다</a:t>
            </a:r>
            <a:r>
              <a:rPr lang="en-US" altLang="ko-KR" b="1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6723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3200" dirty="0"/>
              <a:t>일부 연구에서는 </a:t>
            </a:r>
            <a:r>
              <a:rPr lang="ko-KR" altLang="en-US" sz="3200" b="1" dirty="0" err="1"/>
              <a:t>헤파린</a:t>
            </a:r>
            <a:r>
              <a:rPr lang="ko-KR" altLang="en-US" sz="3200" b="1" dirty="0"/>
              <a:t> 농도</a:t>
            </a:r>
            <a:r>
              <a:rPr lang="en-US" altLang="ko-KR" sz="3200" b="1" dirty="0"/>
              <a:t>(heparin level)</a:t>
            </a:r>
            <a:r>
              <a:rPr lang="ko-KR" altLang="en-US" sz="3200" dirty="0"/>
              <a:t> 기반의 관리 전략이 **수술 전후 혈액 보존</a:t>
            </a:r>
            <a:r>
              <a:rPr lang="en-US" altLang="ko-KR" sz="3200" dirty="0"/>
              <a:t>(perioperative blood conservation)**</a:t>
            </a:r>
            <a:r>
              <a:rPr lang="ko-KR" altLang="en-US" sz="3200" dirty="0"/>
              <a:t>에 도움이 될 수 있다고 보고하였으나</a:t>
            </a:r>
            <a:endParaRPr lang="en-US" altLang="ko-KR" sz="3200" dirty="0"/>
          </a:p>
          <a:p>
            <a:br>
              <a:rPr lang="en-US" altLang="ko-KR" sz="3200" dirty="0"/>
            </a:br>
            <a:r>
              <a:rPr lang="ko-KR" altLang="en-US" sz="3200" strike="sngStrike" dirty="0"/>
              <a:t>다른 연구들은 </a:t>
            </a:r>
            <a:r>
              <a:rPr lang="en-US" altLang="ko-KR" sz="3200" b="1" strike="sngStrike" dirty="0"/>
              <a:t>ACT(Activated Clotting Time)</a:t>
            </a:r>
            <a:r>
              <a:rPr lang="ko-KR" altLang="en-US" sz="3200" strike="sngStrike" dirty="0"/>
              <a:t> 기반 관리와 </a:t>
            </a:r>
            <a:r>
              <a:rPr lang="ko-KR" altLang="en-US" sz="3200" strike="sngStrike" dirty="0" err="1"/>
              <a:t>헤파린</a:t>
            </a:r>
            <a:r>
              <a:rPr lang="ko-KR" altLang="en-US" sz="3200" strike="sngStrike" dirty="0"/>
              <a:t> 농도 기반 관리를 비교했을 때 </a:t>
            </a:r>
            <a:r>
              <a:rPr lang="ko-KR" altLang="en-US" sz="3200" b="1" strike="sngStrike" dirty="0"/>
              <a:t>출혈량이나 수혈 요구량에 유의한 차이가 없었다</a:t>
            </a:r>
            <a:endParaRPr lang="en-US" altLang="ko-KR" sz="3200" strike="sngStrike" dirty="0"/>
          </a:p>
          <a:p>
            <a:r>
              <a:rPr lang="ko-KR" altLang="en-US" sz="4400" b="1" strike="sngStrike" dirty="0"/>
              <a:t>다양한 수술 환경에서 서로 다른 </a:t>
            </a:r>
            <a:r>
              <a:rPr lang="ko-KR" altLang="en-US" sz="4400" b="1" strike="sngStrike" dirty="0" err="1"/>
              <a:t>헤파린</a:t>
            </a:r>
            <a:r>
              <a:rPr lang="ko-KR" altLang="en-US" sz="4400" b="1" strike="sngStrike" dirty="0"/>
              <a:t> 용량을 비교했을 때</a:t>
            </a:r>
            <a:r>
              <a:rPr lang="en-US" altLang="ko-KR" sz="4400" b="1" strike="sngStrike" dirty="0"/>
              <a:t>, </a:t>
            </a:r>
            <a:r>
              <a:rPr lang="ko-KR" altLang="en-US" sz="4400" b="1" strike="sngStrike" dirty="0"/>
              <a:t>수술 후 출혈량과 </a:t>
            </a:r>
            <a:r>
              <a:rPr lang="ko-KR" altLang="en-US" sz="4400" b="1" strike="sngStrike" dirty="0" err="1"/>
              <a:t>수혈률에</a:t>
            </a:r>
            <a:r>
              <a:rPr lang="ko-KR" altLang="en-US" sz="4400" b="1" strike="sngStrike" dirty="0"/>
              <a:t> 유의한 차이를 발견하지 못했다</a:t>
            </a:r>
            <a:endParaRPr lang="en-US" altLang="ko-KR" sz="4400" b="1" strike="sngStrike" dirty="0"/>
          </a:p>
          <a:p>
            <a:endParaRPr lang="en-US" altLang="ko-KR" sz="4400" b="1" strike="sngStrike" dirty="0"/>
          </a:p>
          <a:p>
            <a:r>
              <a:rPr lang="ko-KR" altLang="en-US" b="1" strike="sngStrike" dirty="0"/>
              <a:t>따라서 이용 가능한 근거는 약하고 일관성이 부족하다</a:t>
            </a:r>
            <a:r>
              <a:rPr lang="en-US" altLang="ko-KR" b="1" strike="sngStrike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0849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1025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067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>
                <a:latin typeface="+mj-ea"/>
                <a:ea typeface="+mj-ea"/>
                <a:sym typeface="Wingdings" panose="05000000000000000000" pitchFamily="2" charset="2"/>
              </a:rPr>
              <a:t>Target </a:t>
            </a:r>
            <a:r>
              <a:rPr lang="en-US" altLang="ko-KR" sz="1200" dirty="0">
                <a:latin typeface="+mj-ea"/>
                <a:ea typeface="+mj-ea"/>
              </a:rPr>
              <a:t>ACT</a:t>
            </a:r>
            <a:r>
              <a:rPr lang="ko-KR" altLang="en-US" sz="1200" dirty="0">
                <a:latin typeface="+mj-ea"/>
                <a:ea typeface="+mj-ea"/>
              </a:rPr>
              <a:t>를 달성 위해 더 많은 </a:t>
            </a:r>
            <a:r>
              <a:rPr lang="en-US" altLang="ko-KR" sz="1200" dirty="0">
                <a:latin typeface="+mj-ea"/>
                <a:ea typeface="+mj-ea"/>
              </a:rPr>
              <a:t>heparin</a:t>
            </a:r>
            <a:r>
              <a:rPr lang="ko-KR" altLang="en-US" sz="1200" dirty="0">
                <a:latin typeface="+mj-ea"/>
                <a:ea typeface="+mj-ea"/>
              </a:rPr>
              <a:t> 투여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그로 인해 수술 후 </a:t>
            </a:r>
            <a:r>
              <a:rPr lang="en-US" altLang="ko-KR" sz="1200" dirty="0">
                <a:latin typeface="+mj-ea"/>
                <a:ea typeface="+mj-ea"/>
              </a:rPr>
              <a:t>residual heparin</a:t>
            </a:r>
            <a:r>
              <a:rPr lang="ko-KR" altLang="en-US" sz="1200" dirty="0">
                <a:latin typeface="+mj-ea"/>
                <a:ea typeface="+mj-ea"/>
              </a:rPr>
              <a:t> 위험이 증가할 수 있음</a:t>
            </a:r>
            <a:endParaRPr lang="en-US" altLang="ko-KR" sz="1200" dirty="0">
              <a:latin typeface="+mj-ea"/>
              <a:ea typeface="+mj-ea"/>
            </a:endParaRPr>
          </a:p>
          <a:p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주요 요인</a:t>
            </a:r>
            <a:r>
              <a:rPr lang="en-US" altLang="ko-KR" sz="1200" dirty="0">
                <a:latin typeface="+mj-ea"/>
                <a:ea typeface="+mj-ea"/>
              </a:rPr>
              <a:t>: </a:t>
            </a:r>
            <a:r>
              <a:rPr lang="ko-KR" altLang="en-US" sz="1200" dirty="0" err="1">
                <a:latin typeface="+mj-ea"/>
                <a:ea typeface="+mj-ea"/>
              </a:rPr>
              <a:t>저알부민혈증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유전적 또는 후천적 </a:t>
            </a:r>
            <a:r>
              <a:rPr lang="en-US" altLang="ko-KR" sz="1200" dirty="0">
                <a:latin typeface="+mj-ea"/>
                <a:ea typeface="+mj-ea"/>
              </a:rPr>
              <a:t>AT </a:t>
            </a:r>
            <a:r>
              <a:rPr lang="ko-KR" altLang="en-US" sz="1200" dirty="0">
                <a:latin typeface="+mj-ea"/>
                <a:ea typeface="+mj-ea"/>
              </a:rPr>
              <a:t>결핍</a:t>
            </a:r>
            <a:r>
              <a:rPr lang="en-US" altLang="ko-KR" sz="1200" dirty="0">
                <a:latin typeface="+mj-ea"/>
                <a:ea typeface="+mj-ea"/>
              </a:rPr>
              <a:t>, infective endocarditis, </a:t>
            </a:r>
            <a:r>
              <a:rPr lang="ko-KR" altLang="en-US" sz="1200" dirty="0" err="1">
                <a:latin typeface="+mj-ea"/>
                <a:ea typeface="+mj-ea"/>
              </a:rPr>
              <a:t>고피브리노겐혈증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혈소판증가증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흡연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 err="1">
                <a:latin typeface="+mj-ea"/>
                <a:ea typeface="+mj-ea"/>
              </a:rPr>
              <a:t>만성대동맥박리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 err="1">
                <a:latin typeface="+mj-ea"/>
                <a:ea typeface="+mj-ea"/>
              </a:rPr>
              <a:t>고단백혈증</a:t>
            </a:r>
            <a:r>
              <a:rPr lang="en-US" altLang="ko-KR" sz="1200" dirty="0">
                <a:latin typeface="+mj-ea"/>
                <a:ea typeface="+mj-ea"/>
              </a:rPr>
              <a:t>, COVID-19</a:t>
            </a:r>
            <a:r>
              <a:rPr lang="ko-KR" altLang="en-US" sz="1200" dirty="0">
                <a:latin typeface="+mj-ea"/>
                <a:ea typeface="+mj-ea"/>
              </a:rPr>
              <a:t>감염 이력 및 </a:t>
            </a:r>
            <a:r>
              <a:rPr lang="en-US" altLang="ko-KR" sz="1200" dirty="0">
                <a:latin typeface="+mj-ea"/>
                <a:ea typeface="+mj-ea"/>
              </a:rPr>
              <a:t>LMWH </a:t>
            </a:r>
            <a:r>
              <a:rPr lang="ko-KR" altLang="en-US" sz="1200" dirty="0">
                <a:latin typeface="+mj-ea"/>
                <a:ea typeface="+mj-ea"/>
              </a:rPr>
              <a:t>치료 이력 </a:t>
            </a:r>
            <a:r>
              <a:rPr lang="en-US" altLang="ko-KR" sz="1200" dirty="0">
                <a:latin typeface="+mj-ea"/>
                <a:ea typeface="+mj-ea"/>
              </a:rPr>
              <a:t>(x1~5)</a:t>
            </a:r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53058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따라서 </a:t>
            </a:r>
            <a:r>
              <a:rPr lang="en-US" altLang="ko-KR" sz="1200" dirty="0">
                <a:latin typeface="+mj-ea"/>
                <a:ea typeface="+mj-ea"/>
              </a:rPr>
              <a:t>AT </a:t>
            </a:r>
            <a:r>
              <a:rPr lang="ko-KR" altLang="en-US" sz="1200" dirty="0">
                <a:latin typeface="+mj-ea"/>
                <a:ea typeface="+mj-ea"/>
              </a:rPr>
              <a:t>보충은 </a:t>
            </a:r>
            <a:r>
              <a:rPr lang="en-US" altLang="ko-KR" sz="1200" dirty="0">
                <a:latin typeface="+mj-ea"/>
                <a:ea typeface="+mj-ea"/>
              </a:rPr>
              <a:t>AT </a:t>
            </a:r>
            <a:r>
              <a:rPr lang="ko-KR" altLang="en-US" sz="1200" dirty="0">
                <a:latin typeface="+mj-ea"/>
                <a:ea typeface="+mj-ea"/>
              </a:rPr>
              <a:t>결핍 환자에서 </a:t>
            </a:r>
            <a:r>
              <a:rPr lang="ko-KR" altLang="en-US" sz="1200" dirty="0" err="1">
                <a:latin typeface="+mj-ea"/>
                <a:ea typeface="+mj-ea"/>
              </a:rPr>
              <a:t>헤파린</a:t>
            </a:r>
            <a:r>
              <a:rPr lang="ko-KR" altLang="en-US" sz="1200" dirty="0">
                <a:latin typeface="+mj-ea"/>
                <a:ea typeface="+mj-ea"/>
              </a:rPr>
              <a:t> 감수성을 개선하기 위해 사용되며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그 주된 목적은 </a:t>
            </a:r>
            <a:r>
              <a:rPr lang="en-US" altLang="ko-KR" sz="1200" dirty="0">
                <a:latin typeface="+mj-ea"/>
                <a:ea typeface="+mj-ea"/>
              </a:rPr>
              <a:t>CPB </a:t>
            </a:r>
            <a:r>
              <a:rPr lang="ko-KR" altLang="en-US" sz="1200" dirty="0">
                <a:latin typeface="+mj-ea"/>
                <a:ea typeface="+mj-ea"/>
              </a:rPr>
              <a:t>중 항응고의 효과적 유지이지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출혈 감소가 </a:t>
            </a:r>
            <a:r>
              <a:rPr lang="en-US" altLang="ko-KR" sz="1200" dirty="0">
                <a:latin typeface="+mj-ea"/>
                <a:ea typeface="+mj-ea"/>
              </a:rPr>
              <a:t>1</a:t>
            </a:r>
            <a:r>
              <a:rPr lang="ko-KR" altLang="en-US" sz="1200" dirty="0">
                <a:latin typeface="+mj-ea"/>
                <a:ea typeface="+mj-ea"/>
              </a:rPr>
              <a:t>차 목적은 아니기때문에 출혈을 줄이기 위한 </a:t>
            </a:r>
            <a:r>
              <a:rPr lang="en-US" altLang="ko-KR" sz="1200" dirty="0">
                <a:latin typeface="+mj-ea"/>
                <a:ea typeface="+mj-ea"/>
              </a:rPr>
              <a:t>routine </a:t>
            </a:r>
            <a:r>
              <a:rPr lang="ko-KR" altLang="en-US" sz="1200" dirty="0">
                <a:latin typeface="+mj-ea"/>
                <a:ea typeface="+mj-ea"/>
              </a:rPr>
              <a:t>사용은 권고되지 않습니다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130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/>
              <a:t>이 반응은 </a:t>
            </a:r>
            <a:r>
              <a:rPr lang="ko-KR" altLang="en-US" b="0" dirty="0" err="1"/>
              <a:t>혈전증</a:t>
            </a:r>
            <a:r>
              <a:rPr lang="en-US" altLang="ko-KR" b="0" dirty="0"/>
              <a:t>(thrombosis)</a:t>
            </a:r>
            <a:r>
              <a:rPr lang="ko-KR" altLang="en-US" b="0" dirty="0"/>
              <a:t> 및 심각한 출혈과 같은 생명을 위협하는 합병증을 초래할 수 있다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r>
              <a:rPr lang="ko-KR" altLang="en-US" b="0" dirty="0"/>
              <a:t>따라서 </a:t>
            </a:r>
            <a:r>
              <a:rPr lang="en-US" altLang="ko-KR" b="0" dirty="0"/>
              <a:t>anti-heparin antibody</a:t>
            </a:r>
            <a:r>
              <a:rPr lang="ko-KR" altLang="en-US" b="0" dirty="0"/>
              <a:t>의 조기 발견과 대체 </a:t>
            </a:r>
            <a:r>
              <a:rPr lang="ko-KR" altLang="en-US" b="0" dirty="0" err="1"/>
              <a:t>항응고</a:t>
            </a:r>
            <a:r>
              <a:rPr lang="ko-KR" altLang="en-US" b="0" dirty="0"/>
              <a:t> 전략이 매우 중요하다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en-US" altLang="ko-KR" b="0" dirty="0"/>
              <a:t>Direct</a:t>
            </a:r>
            <a:r>
              <a:rPr lang="ko-KR" altLang="en-US" b="0" dirty="0"/>
              <a:t> </a:t>
            </a:r>
            <a:r>
              <a:rPr lang="en-US" altLang="ko-KR" b="0" dirty="0"/>
              <a:t>thrombin inhibitor (DTI), </a:t>
            </a:r>
            <a:r>
              <a:rPr lang="ko-KR" altLang="en-US" b="0" dirty="0"/>
              <a:t>혈장교환</a:t>
            </a:r>
            <a:r>
              <a:rPr lang="en-US" altLang="ko-KR" b="0" dirty="0"/>
              <a:t>(plasma exchange), </a:t>
            </a:r>
            <a:r>
              <a:rPr lang="ko-KR" altLang="en-US" b="0" dirty="0"/>
              <a:t>정맥용 면역글로불린</a:t>
            </a:r>
            <a:r>
              <a:rPr lang="en-US" altLang="ko-KR" b="0" dirty="0"/>
              <a:t>(IVIG), </a:t>
            </a:r>
            <a:r>
              <a:rPr lang="ko-KR" altLang="en-US" b="0" dirty="0"/>
              <a:t>강력한 </a:t>
            </a:r>
            <a:r>
              <a:rPr lang="ko-KR" altLang="en-US" b="0" dirty="0" err="1"/>
              <a:t>항혈소판제</a:t>
            </a:r>
            <a:r>
              <a:rPr lang="ko-KR" altLang="en-US" b="0" dirty="0"/>
              <a:t> </a:t>
            </a:r>
            <a:r>
              <a:rPr lang="en-US" altLang="ko-KR" b="0" dirty="0"/>
              <a:t>(</a:t>
            </a:r>
            <a:r>
              <a:rPr lang="ko-KR" altLang="en-US" b="0" dirty="0"/>
              <a:t>예</a:t>
            </a:r>
            <a:r>
              <a:rPr lang="en-US" altLang="ko-KR" b="0" dirty="0"/>
              <a:t>: </a:t>
            </a:r>
            <a:r>
              <a:rPr lang="ko-KR" altLang="en-US" b="0" dirty="0" err="1"/>
              <a:t>티로피반</a:t>
            </a:r>
            <a:r>
              <a:rPr lang="en-US" altLang="ko-KR" b="0" dirty="0"/>
              <a:t>[tirofiban], </a:t>
            </a:r>
            <a:r>
              <a:rPr lang="ko-KR" altLang="en-US" b="0" dirty="0" err="1"/>
              <a:t>캉그렐로</a:t>
            </a:r>
            <a:r>
              <a:rPr lang="en-US" altLang="ko-KR" b="0" dirty="0"/>
              <a:t>[</a:t>
            </a:r>
            <a:r>
              <a:rPr lang="en-US" altLang="ko-KR" b="0" dirty="0" err="1"/>
              <a:t>cangrelor</a:t>
            </a:r>
            <a:r>
              <a:rPr lang="en-US" altLang="ko-KR" b="0" dirty="0"/>
              <a:t>])</a:t>
            </a:r>
            <a:r>
              <a:rPr lang="ko-KR" altLang="en-US" b="0" dirty="0"/>
              <a:t>를 </a:t>
            </a:r>
            <a:r>
              <a:rPr lang="ko-KR" altLang="en-US" b="0" dirty="0" err="1"/>
              <a:t>헤파린과</a:t>
            </a:r>
            <a:r>
              <a:rPr lang="ko-KR" altLang="en-US" b="0" dirty="0"/>
              <a:t> 병용하는 전략</a:t>
            </a:r>
            <a:endParaRPr lang="en-US" altLang="ko-KR" b="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/>
              <a:t>IVIG </a:t>
            </a:r>
            <a:r>
              <a:rPr lang="ko-KR" altLang="en-US" sz="1200" dirty="0"/>
              <a:t>및 혈장교환은 출혈 위험 증가로 인해 신중히 고려되어야 하며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캉그렐로</a:t>
            </a:r>
            <a:r>
              <a:rPr lang="en-US" altLang="ko-KR" sz="1200" dirty="0"/>
              <a:t>(</a:t>
            </a:r>
            <a:r>
              <a:rPr lang="en-US" altLang="ko-KR" sz="1200" dirty="0" err="1"/>
              <a:t>cangrelor</a:t>
            </a:r>
            <a:r>
              <a:rPr lang="en-US" altLang="ko-KR" sz="1200" dirty="0"/>
              <a:t>) </a:t>
            </a:r>
            <a:r>
              <a:rPr lang="ko-KR" altLang="en-US" sz="1200" dirty="0"/>
              <a:t>등의 병용요법은 근거가 제한적이다</a:t>
            </a:r>
            <a:r>
              <a:rPr lang="en-US" altLang="ko-KR" sz="1200" dirty="0"/>
              <a:t>.</a:t>
            </a:r>
          </a:p>
          <a:p>
            <a:endParaRPr lang="en-US" altLang="ko-KR" b="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/>
              <a:t>최적의 </a:t>
            </a:r>
            <a:r>
              <a:rPr lang="ko-KR" altLang="en-US" sz="1200" dirty="0" err="1"/>
              <a:t>항응고</a:t>
            </a:r>
            <a:r>
              <a:rPr lang="ko-KR" altLang="en-US" sz="1200" dirty="0"/>
              <a:t> 전략을 확립하기 위해 추가적인 </a:t>
            </a:r>
            <a:r>
              <a:rPr lang="en-US" altLang="ko-KR" sz="1200" dirty="0"/>
              <a:t>RCT </a:t>
            </a:r>
            <a:r>
              <a:rPr lang="ko-KR" altLang="en-US" sz="1200" dirty="0"/>
              <a:t>연구가 필요하다</a:t>
            </a:r>
            <a:r>
              <a:rPr lang="en-US" altLang="ko-KR" sz="1200" dirty="0"/>
              <a:t>.</a:t>
            </a:r>
            <a:endParaRPr lang="en-US" altLang="ko-KR" sz="1200" dirty="0">
              <a:latin typeface="+mj-ea"/>
              <a:ea typeface="+mj-ea"/>
            </a:endParaRPr>
          </a:p>
          <a:p>
            <a:endParaRPr lang="ko-KR" altLang="en-US" b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5926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최근 연구에서는 </a:t>
            </a:r>
            <a:r>
              <a:rPr lang="ko-KR" altLang="en-US" b="1" dirty="0"/>
              <a:t>혈액 희석이 임상 결과에 미치는 영향</a:t>
            </a:r>
            <a:r>
              <a:rPr lang="ko-KR" altLang="en-US" dirty="0"/>
              <a:t>이 주요 관심사로 부각되고 있다</a:t>
            </a:r>
            <a:r>
              <a:rPr lang="en-US" altLang="ko-KR" dirty="0"/>
              <a:t>. </a:t>
            </a:r>
            <a:r>
              <a:rPr lang="ko-KR" altLang="en-US" dirty="0"/>
              <a:t>대규모 데이터베이스 연구들에 따르면</a:t>
            </a:r>
            <a:r>
              <a:rPr lang="en-US" altLang="ko-KR" dirty="0"/>
              <a:t>, ~</a:t>
            </a:r>
          </a:p>
          <a:p>
            <a:r>
              <a:rPr lang="ko-KR" altLang="en-US" sz="1200" dirty="0">
                <a:latin typeface="+mj-ea"/>
                <a:ea typeface="+mj-ea"/>
              </a:rPr>
              <a:t>한 메타분석에서는 **소형 회로</a:t>
            </a:r>
            <a:r>
              <a:rPr lang="en-US" altLang="ko-KR" sz="1200" dirty="0">
                <a:latin typeface="+mj-ea"/>
                <a:ea typeface="+mj-ea"/>
              </a:rPr>
              <a:t>(minimized circuits)**</a:t>
            </a:r>
            <a:r>
              <a:rPr lang="ko-KR" altLang="en-US" sz="1200" dirty="0">
                <a:latin typeface="+mj-ea"/>
                <a:ea typeface="+mj-ea"/>
              </a:rPr>
              <a:t>를 사용하면</a:t>
            </a:r>
            <a:r>
              <a:rPr lang="en-US" altLang="ko-KR" sz="1200" dirty="0">
                <a:latin typeface="+mj-ea"/>
                <a:ea typeface="+mj-ea"/>
              </a:rPr>
              <a:t>~</a:t>
            </a:r>
          </a:p>
          <a:p>
            <a:r>
              <a:rPr lang="ko-KR" altLang="en-US" sz="1200" dirty="0">
                <a:latin typeface="+mj-ea"/>
                <a:ea typeface="+mj-ea"/>
              </a:rPr>
              <a:t>또한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경도</a:t>
            </a:r>
            <a:r>
              <a:rPr lang="en-US" altLang="ko-KR" sz="1200" dirty="0">
                <a:latin typeface="+mj-ea"/>
                <a:ea typeface="+mj-ea"/>
              </a:rPr>
              <a:t>(mild) vs </a:t>
            </a:r>
            <a:r>
              <a:rPr lang="ko-KR" altLang="en-US" sz="1200" dirty="0">
                <a:latin typeface="+mj-ea"/>
                <a:ea typeface="+mj-ea"/>
              </a:rPr>
              <a:t>중등도</a:t>
            </a:r>
            <a:r>
              <a:rPr lang="en-US" altLang="ko-KR" sz="1200" dirty="0">
                <a:latin typeface="+mj-ea"/>
                <a:ea typeface="+mj-ea"/>
              </a:rPr>
              <a:t>(moderate) </a:t>
            </a:r>
            <a:r>
              <a:rPr lang="ko-KR" altLang="en-US" sz="1200" dirty="0">
                <a:latin typeface="+mj-ea"/>
                <a:ea typeface="+mj-ea"/>
              </a:rPr>
              <a:t>혈액 희석의 영향을 비교한 </a:t>
            </a:r>
            <a:r>
              <a:rPr lang="en-US" altLang="ko-KR" sz="1200" dirty="0">
                <a:latin typeface="+mj-ea"/>
                <a:ea typeface="+mj-ea"/>
              </a:rPr>
              <a:t>RCT</a:t>
            </a:r>
            <a:r>
              <a:rPr lang="ko-KR" altLang="en-US" sz="1200" dirty="0">
                <a:latin typeface="+mj-ea"/>
                <a:ea typeface="+mj-ea"/>
              </a:rPr>
              <a:t>에서는</a:t>
            </a:r>
            <a:r>
              <a:rPr lang="en-US" altLang="ko-KR" sz="1200" dirty="0">
                <a:latin typeface="+mj-ea"/>
                <a:ea typeface="+mj-ea"/>
              </a:rPr>
              <a:t>~</a:t>
            </a:r>
          </a:p>
          <a:p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다른 </a:t>
            </a:r>
            <a:r>
              <a:rPr lang="en-US" altLang="ko-KR" sz="1200" dirty="0">
                <a:latin typeface="+mj-ea"/>
                <a:ea typeface="+mj-ea"/>
              </a:rPr>
              <a:t>RCT</a:t>
            </a:r>
            <a:r>
              <a:rPr lang="ko-KR" altLang="en-US" sz="1200" dirty="0">
                <a:latin typeface="+mj-ea"/>
                <a:ea typeface="+mj-ea"/>
              </a:rPr>
              <a:t>에서는 **혈액 희석 제한 전략</a:t>
            </a:r>
            <a:r>
              <a:rPr lang="en-US" altLang="ko-KR" sz="1200" dirty="0">
                <a:latin typeface="+mj-ea"/>
                <a:ea typeface="+mj-ea"/>
              </a:rPr>
              <a:t>(acute </a:t>
            </a:r>
            <a:r>
              <a:rPr lang="en-US" altLang="ko-KR" sz="1200" dirty="0" err="1">
                <a:latin typeface="+mj-ea"/>
                <a:ea typeface="+mj-ea"/>
              </a:rPr>
              <a:t>normovolemic</a:t>
            </a:r>
            <a:r>
              <a:rPr lang="en-US" altLang="ko-KR" sz="1200" dirty="0">
                <a:latin typeface="+mj-ea"/>
                <a:ea typeface="+mj-ea"/>
              </a:rPr>
              <a:t> </a:t>
            </a:r>
            <a:r>
              <a:rPr lang="en-US" altLang="ko-KR" sz="1200" dirty="0" err="1">
                <a:latin typeface="+mj-ea"/>
                <a:ea typeface="+mj-ea"/>
              </a:rPr>
              <a:t>haemodilution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자가 </a:t>
            </a:r>
            <a:r>
              <a:rPr lang="ko-KR" altLang="en-US" sz="1200" dirty="0" err="1">
                <a:latin typeface="+mj-ea"/>
                <a:ea typeface="+mj-ea"/>
              </a:rPr>
              <a:t>프라이밍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산소화기 크기 축소 포함</a:t>
            </a:r>
            <a:r>
              <a:rPr lang="en-US" altLang="ko-KR" sz="1200" dirty="0">
                <a:latin typeface="+mj-ea"/>
                <a:ea typeface="+mj-ea"/>
              </a:rPr>
              <a:t>)**</a:t>
            </a:r>
            <a:r>
              <a:rPr lang="ko-KR" altLang="en-US" sz="1200" dirty="0">
                <a:latin typeface="+mj-ea"/>
                <a:ea typeface="+mj-ea"/>
              </a:rPr>
              <a:t>을 표준 치료와 비교했을 때</a:t>
            </a:r>
            <a:r>
              <a:rPr lang="en-US" altLang="ko-KR" sz="1200" dirty="0">
                <a:latin typeface="+mj-ea"/>
                <a:ea typeface="+mj-ea"/>
              </a:rPr>
              <a:t>,</a:t>
            </a:r>
            <a:br>
              <a:rPr lang="en-US" altLang="ko-KR" sz="1200" dirty="0">
                <a:latin typeface="+mj-ea"/>
                <a:ea typeface="+mj-ea"/>
              </a:rPr>
            </a:br>
            <a:r>
              <a:rPr lang="ko-KR" altLang="en-US" sz="1200" dirty="0">
                <a:latin typeface="+mj-ea"/>
                <a:ea typeface="+mj-ea"/>
              </a:rPr>
              <a:t>혈액 희석이 제한된 군에서 </a:t>
            </a:r>
            <a:r>
              <a:rPr lang="en-US" altLang="ko-KR" sz="1200" dirty="0">
                <a:latin typeface="+mj-ea"/>
                <a:ea typeface="+mj-ea"/>
              </a:rPr>
              <a:t>PRBC </a:t>
            </a:r>
            <a:r>
              <a:rPr lang="ko-KR" altLang="en-US" sz="1200" dirty="0" err="1">
                <a:latin typeface="+mj-ea"/>
                <a:ea typeface="+mj-ea"/>
              </a:rPr>
              <a:t>수혈량이</a:t>
            </a:r>
            <a:r>
              <a:rPr lang="ko-KR" altLang="en-US" sz="1200" dirty="0">
                <a:latin typeface="+mj-ea"/>
                <a:ea typeface="+mj-ea"/>
              </a:rPr>
              <a:t> 유의하게 적고</a:t>
            </a:r>
            <a:r>
              <a:rPr lang="en-US" altLang="ko-KR" sz="1200" dirty="0">
                <a:latin typeface="+mj-ea"/>
                <a:ea typeface="+mj-ea"/>
              </a:rPr>
              <a:t>,</a:t>
            </a:r>
            <a:br>
              <a:rPr lang="en-US" altLang="ko-KR" sz="1200" dirty="0">
                <a:latin typeface="+mj-ea"/>
                <a:ea typeface="+mj-ea"/>
              </a:rPr>
            </a:br>
            <a:r>
              <a:rPr lang="ko-KR" altLang="en-US" sz="1200" dirty="0">
                <a:latin typeface="+mj-ea"/>
                <a:ea typeface="+mj-ea"/>
              </a:rPr>
              <a:t>발관</a:t>
            </a:r>
            <a:r>
              <a:rPr lang="en-US" altLang="ko-KR" sz="1200" dirty="0">
                <a:latin typeface="+mj-ea"/>
                <a:ea typeface="+mj-ea"/>
              </a:rPr>
              <a:t>(</a:t>
            </a:r>
            <a:r>
              <a:rPr lang="en-US" altLang="ko-KR" sz="1200" dirty="0" err="1">
                <a:latin typeface="+mj-ea"/>
                <a:ea typeface="+mj-ea"/>
              </a:rPr>
              <a:t>extubation</a:t>
            </a:r>
            <a:r>
              <a:rPr lang="en-US" altLang="ko-KR" sz="1200" dirty="0">
                <a:latin typeface="+mj-ea"/>
                <a:ea typeface="+mj-ea"/>
              </a:rPr>
              <a:t>)</a:t>
            </a:r>
            <a:r>
              <a:rPr lang="ko-KR" altLang="en-US" sz="1200" dirty="0">
                <a:latin typeface="+mj-ea"/>
                <a:ea typeface="+mj-ea"/>
              </a:rPr>
              <a:t>까지의 시간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흉관 </a:t>
            </a:r>
            <a:r>
              <a:rPr lang="ko-KR" altLang="en-US" sz="1200" dirty="0" err="1">
                <a:latin typeface="+mj-ea"/>
                <a:ea typeface="+mj-ea"/>
              </a:rPr>
              <a:t>배액량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입원기간 모두 더 짧았다 </a:t>
            </a:r>
            <a:r>
              <a:rPr lang="en-US" altLang="ko-KR" sz="1200" dirty="0">
                <a:latin typeface="+mj-ea"/>
                <a:ea typeface="+mj-ea"/>
              </a:rPr>
              <a:t>[361].</a:t>
            </a:r>
          </a:p>
          <a:p>
            <a:endParaRPr lang="en-US" altLang="ko-KR" sz="1200" dirty="0">
              <a:latin typeface="+mj-ea"/>
              <a:ea typeface="+mj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>
                <a:latin typeface="+mj-ea"/>
                <a:ea typeface="+mj-ea"/>
              </a:rPr>
              <a:t>이러한 근거를 바탕으로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혈액 희석을 제한하는 것은 수혈과 출혈을 줄이기 위한 혈액 보존 전략의 핵심 요소로 권장된다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  <a:endParaRPr lang="ko-KR" altLang="en-US" sz="1200" dirty="0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63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/>
              <a:t>수술 시작 직전에 환자 자신의 혈액을 일정량 채혈하고</a:t>
            </a:r>
            <a:r>
              <a:rPr lang="en-US" altLang="ko-KR" sz="1200" dirty="0"/>
              <a:t>, </a:t>
            </a:r>
            <a:r>
              <a:rPr lang="ko-KR" altLang="en-US" sz="1200" dirty="0"/>
              <a:t>동시에 동등한 양의 수액을 주입하여 </a:t>
            </a:r>
            <a:r>
              <a:rPr lang="ko-KR" altLang="en-US" sz="1200" dirty="0" err="1"/>
              <a:t>혈량을</a:t>
            </a:r>
            <a:r>
              <a:rPr lang="ko-KR" altLang="en-US" sz="1200" dirty="0"/>
              <a:t> 유지하는 술기 </a:t>
            </a:r>
            <a:r>
              <a:rPr lang="en-US" altLang="ko-KR" sz="1200" dirty="0"/>
              <a:t>(</a:t>
            </a:r>
            <a:r>
              <a:rPr lang="en-US" altLang="ko-KR" sz="1200" dirty="0" err="1"/>
              <a:t>normovolaemia</a:t>
            </a:r>
            <a:r>
              <a:rPr lang="en-US" altLang="ko-KR" sz="1200" dirty="0"/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/>
              <a:t>이렇게 </a:t>
            </a:r>
            <a:r>
              <a:rPr lang="ko-KR" altLang="en-US" sz="1200" dirty="0" err="1"/>
              <a:t>채혈된</a:t>
            </a:r>
            <a:r>
              <a:rPr lang="ko-KR" altLang="en-US" sz="1200" dirty="0"/>
              <a:t> 자가혈은 체외순환</a:t>
            </a:r>
            <a:r>
              <a:rPr lang="en-US" altLang="ko-KR" sz="1200" dirty="0"/>
              <a:t>(CPB) </a:t>
            </a:r>
            <a:r>
              <a:rPr lang="ko-KR" altLang="en-US" sz="1200" dirty="0"/>
              <a:t>종료 후 </a:t>
            </a:r>
            <a:r>
              <a:rPr lang="ko-KR" altLang="en-US" sz="1200" dirty="0" err="1"/>
              <a:t>재수혈되며</a:t>
            </a:r>
            <a:r>
              <a:rPr lang="en-US" altLang="ko-KR" sz="1200" dirty="0"/>
              <a:t>, </a:t>
            </a:r>
            <a:r>
              <a:rPr lang="ko-KR" altLang="en-US" sz="1200" dirty="0"/>
              <a:t>그 과정에서 **수술 중 </a:t>
            </a:r>
            <a:r>
              <a:rPr lang="ko-KR" altLang="en-US" sz="1200" dirty="0" err="1"/>
              <a:t>혈구용적률</a:t>
            </a:r>
            <a:r>
              <a:rPr lang="en-US" altLang="ko-KR" sz="1200" dirty="0"/>
              <a:t>(HCT)</a:t>
            </a:r>
            <a:r>
              <a:rPr lang="ko-KR" altLang="en-US" sz="1200" dirty="0"/>
              <a:t>이 낮아지는 대가</a:t>
            </a:r>
            <a:r>
              <a:rPr lang="en-US" altLang="ko-KR" sz="1200" dirty="0"/>
              <a:t>(cost)**</a:t>
            </a:r>
            <a:r>
              <a:rPr lang="ko-KR" altLang="en-US" sz="1200" dirty="0"/>
              <a:t>가 따른다</a:t>
            </a:r>
            <a:r>
              <a:rPr lang="en-US" altLang="ko-KR" sz="1200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563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/>
              <a:t>29</a:t>
            </a:r>
            <a:r>
              <a:rPr lang="ko-KR" altLang="en-US" sz="1200" dirty="0"/>
              <a:t>개의 무작위 대조시험</a:t>
            </a:r>
            <a:r>
              <a:rPr lang="en-US" altLang="ko-KR" sz="1200" dirty="0"/>
              <a:t>(RCT)</a:t>
            </a:r>
            <a:r>
              <a:rPr lang="ko-KR" altLang="en-US" sz="1200" dirty="0"/>
              <a:t>을 포함한 체계적 문헌고찰 및 메타분석에서</a:t>
            </a:r>
            <a:r>
              <a:rPr lang="en-US" altLang="ko-KR" sz="1200" dirty="0"/>
              <a:t>,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 altLang="ko-KR" sz="1200" dirty="0"/>
            </a:br>
            <a:r>
              <a:rPr lang="en-US" altLang="ko-KR" sz="1200" b="1" dirty="0"/>
              <a:t>(</a:t>
            </a:r>
            <a:r>
              <a:rPr lang="ko-KR" altLang="en-US" sz="1200" b="1" dirty="0"/>
              <a:t>다만</a:t>
            </a:r>
            <a:r>
              <a:rPr lang="en-US" altLang="ko-KR" sz="1200" b="1" dirty="0"/>
              <a:t>, **</a:t>
            </a:r>
            <a:r>
              <a:rPr lang="ko-KR" altLang="en-US" sz="1200" b="1" dirty="0"/>
              <a:t>연구 간 효과 크기의 이질성</a:t>
            </a:r>
            <a:r>
              <a:rPr lang="en-US" altLang="ko-KR" sz="1200" b="1" dirty="0"/>
              <a:t>(variability)**</a:t>
            </a:r>
            <a:r>
              <a:rPr lang="ko-KR" altLang="en-US" sz="1200" b="1" dirty="0"/>
              <a:t>이 상당히 컸다</a:t>
            </a:r>
            <a:r>
              <a:rPr lang="en-US" altLang="ko-KR" sz="1200" b="1" dirty="0"/>
              <a:t>.)</a:t>
            </a:r>
          </a:p>
          <a:p>
            <a:r>
              <a:rPr lang="en-US" altLang="ko-KR" sz="1200" b="1" dirty="0"/>
              <a:t>(</a:t>
            </a:r>
            <a:r>
              <a:rPr lang="ko-KR" altLang="en-US" sz="1200" b="1" dirty="0"/>
              <a:t>또한</a:t>
            </a:r>
            <a:r>
              <a:rPr lang="en-US" altLang="ko-KR" sz="1200" b="1" dirty="0"/>
              <a:t>, ANH</a:t>
            </a:r>
            <a:r>
              <a:rPr lang="ko-KR" altLang="en-US" sz="1200" b="1" dirty="0"/>
              <a:t>의 수혈 감소 효과가 컸던 연구들은 대부분 </a:t>
            </a:r>
            <a:r>
              <a:rPr lang="en-US" altLang="ko-KR" sz="1200" b="1" dirty="0"/>
              <a:t>2001</a:t>
            </a:r>
            <a:r>
              <a:rPr lang="ko-KR" altLang="en-US" sz="1200" b="1" dirty="0"/>
              <a:t>년 이전에 발표되었으며</a:t>
            </a:r>
            <a:r>
              <a:rPr lang="en-US" altLang="ko-KR" sz="1200" b="1" dirty="0"/>
              <a:t>, 2001</a:t>
            </a:r>
            <a:r>
              <a:rPr lang="ko-KR" altLang="en-US" sz="1200" b="1" dirty="0"/>
              <a:t>년 이후 발표된 </a:t>
            </a:r>
            <a:r>
              <a:rPr lang="ko-KR" altLang="en-US" sz="1200" b="1" dirty="0" err="1"/>
              <a:t>연구들에서는</a:t>
            </a:r>
            <a:r>
              <a:rPr lang="ko-KR" altLang="en-US" sz="1200" b="1" dirty="0"/>
              <a:t> 절반 정도만이 유의한 수혈 감소 효과를 보였다</a:t>
            </a:r>
            <a:r>
              <a:rPr lang="en-US" altLang="ko-KR" sz="1200" b="1" dirty="0"/>
              <a:t>.)</a:t>
            </a:r>
            <a:br>
              <a:rPr lang="en-US" altLang="ko-KR" sz="1200" b="1" dirty="0"/>
            </a:br>
            <a:endParaRPr lang="en-US" altLang="ko-KR" sz="120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dirty="0"/>
          </a:p>
          <a:p>
            <a:endParaRPr lang="ko-KR" altLang="en-US" sz="1200" dirty="0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61820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그러나 이는 **순 </a:t>
            </a:r>
            <a:r>
              <a:rPr lang="ko-KR" altLang="en-US" dirty="0" err="1"/>
              <a:t>프라이밍</a:t>
            </a:r>
            <a:r>
              <a:rPr lang="ko-KR" altLang="en-US" dirty="0"/>
              <a:t> 용량의 큰 차이</a:t>
            </a:r>
            <a:r>
              <a:rPr lang="en-US" altLang="ko-KR" dirty="0"/>
              <a:t>(</a:t>
            </a:r>
            <a:r>
              <a:rPr lang="ko-KR" altLang="en-US" dirty="0" err="1"/>
              <a:t>중재군</a:t>
            </a:r>
            <a:r>
              <a:rPr lang="ko-KR" altLang="en-US" dirty="0"/>
              <a:t> </a:t>
            </a:r>
            <a:r>
              <a:rPr lang="en-US" altLang="ko-KR" dirty="0"/>
              <a:t>400 mL vs </a:t>
            </a:r>
            <a:r>
              <a:rPr lang="ko-KR" altLang="en-US" dirty="0"/>
              <a:t>대조군 </a:t>
            </a:r>
            <a:r>
              <a:rPr lang="en-US" altLang="ko-KR" dirty="0"/>
              <a:t>1500 mL)**</a:t>
            </a:r>
            <a:r>
              <a:rPr lang="ko-KR" altLang="en-US" dirty="0"/>
              <a:t>로 인한 영향일 가능성이 높아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ko-KR" altLang="en-US" b="1" dirty="0"/>
              <a:t>수혈 감소 효과를 </a:t>
            </a:r>
            <a:r>
              <a:rPr lang="en-US" altLang="ko-KR" b="1" dirty="0"/>
              <a:t>ANH </a:t>
            </a:r>
            <a:r>
              <a:rPr lang="ko-KR" altLang="en-US" b="1" dirty="0"/>
              <a:t>단독 요인으로 단정하기는 어렵다는 한계가 있습니다</a:t>
            </a:r>
            <a:r>
              <a:rPr lang="en-US" altLang="ko-KR" b="1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98664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ko-KR" altLang="en-US" b="1" dirty="0"/>
              <a:t>따라서 </a:t>
            </a:r>
            <a:r>
              <a:rPr lang="en-US" altLang="ko-KR" b="1" dirty="0"/>
              <a:t>ANH</a:t>
            </a:r>
            <a:r>
              <a:rPr lang="ko-KR" altLang="en-US" b="1" dirty="0"/>
              <a:t>는 수술 후 수혈 요구량을 줄이는 잠재적 효과</a:t>
            </a:r>
            <a:r>
              <a:rPr lang="ko-KR" altLang="en-US" dirty="0"/>
              <a:t>를 가질 수 있으며</a:t>
            </a:r>
            <a:r>
              <a:rPr lang="en-US" altLang="ko-KR" dirty="0"/>
              <a:t>, </a:t>
            </a:r>
            <a:r>
              <a:rPr lang="ko-KR" altLang="en-US" dirty="0"/>
              <a:t>다른 혈액 희석 완화 전략과 병합할 경우 그 효과가 두드러질 수 있지만 </a:t>
            </a:r>
            <a:r>
              <a:rPr lang="en-US" altLang="ko-KR" b="1" dirty="0"/>
              <a:t>ANH</a:t>
            </a:r>
            <a:r>
              <a:rPr lang="ko-KR" altLang="en-US" b="1" dirty="0"/>
              <a:t>의 단독 효과를 과도하게 일반화하는 것은 주의가 필요하다</a:t>
            </a:r>
            <a:r>
              <a:rPr lang="en-US" altLang="ko-KR" b="1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91053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콜로이드</a:t>
            </a:r>
            <a:r>
              <a:rPr lang="en-US" altLang="ko-KR" dirty="0"/>
              <a:t>, </a:t>
            </a:r>
            <a:r>
              <a:rPr lang="ko-KR" altLang="en-US" dirty="0"/>
              <a:t>특히 </a:t>
            </a:r>
            <a:r>
              <a:rPr lang="ko-KR" altLang="en-US" dirty="0" err="1"/>
              <a:t>하이드록시에틸전분</a:t>
            </a:r>
            <a:r>
              <a:rPr lang="en-US" altLang="ko-KR" dirty="0"/>
              <a:t>, HES</a:t>
            </a:r>
            <a:r>
              <a:rPr lang="ko-KR" altLang="en-US" dirty="0"/>
              <a:t>에</a:t>
            </a:r>
            <a:r>
              <a:rPr lang="en-US" altLang="ko-KR" dirty="0"/>
              <a:t> </a:t>
            </a:r>
            <a:r>
              <a:rPr lang="ko-KR" altLang="en-US" dirty="0"/>
              <a:t>대한 내용입니다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대표적으로 </a:t>
            </a:r>
            <a:r>
              <a:rPr lang="ko-KR" altLang="en-US" dirty="0" err="1"/>
              <a:t>볼루벤이</a:t>
            </a:r>
            <a:r>
              <a:rPr lang="ko-KR" altLang="en-US" dirty="0"/>
              <a:t> 있으며 </a:t>
            </a:r>
            <a:r>
              <a:rPr lang="en-US" altLang="ko-KR" dirty="0"/>
              <a:t>priming</a:t>
            </a:r>
            <a:r>
              <a:rPr lang="ko-KR" altLang="en-US" dirty="0"/>
              <a:t>이든 아니면 다른 용도이든 출혈이나 수혈을 감소시킬 목적으로 권고되지 않는다는 건데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실은 이 </a:t>
            </a:r>
            <a:r>
              <a:rPr lang="ko-KR" altLang="en-US" dirty="0" err="1"/>
              <a:t>영역뿐만</a:t>
            </a:r>
            <a:r>
              <a:rPr lang="ko-KR" altLang="en-US" dirty="0"/>
              <a:t> 아니라 여러 연구에서 </a:t>
            </a:r>
            <a:r>
              <a:rPr lang="en-US" altLang="ko-KR" dirty="0"/>
              <a:t>HES </a:t>
            </a:r>
            <a:r>
              <a:rPr lang="ko-KR" altLang="en-US" dirty="0"/>
              <a:t>사용이 </a:t>
            </a:r>
            <a:r>
              <a:rPr lang="ko-KR" altLang="en-US" b="1" dirty="0"/>
              <a:t>신기능 손상</a:t>
            </a:r>
            <a:r>
              <a:rPr lang="en-US" altLang="ko-KR" b="1" dirty="0"/>
              <a:t>(acute kidney injury, AKI), </a:t>
            </a:r>
            <a:r>
              <a:rPr lang="ko-KR" altLang="en-US" b="1" dirty="0"/>
              <a:t>출혈 위험 증가</a:t>
            </a:r>
            <a:r>
              <a:rPr lang="en-US" altLang="ko-KR" b="1" dirty="0"/>
              <a:t>, </a:t>
            </a:r>
            <a:r>
              <a:rPr lang="ko-KR" altLang="en-US" b="1" dirty="0"/>
              <a:t>사망률 증가</a:t>
            </a:r>
            <a:r>
              <a:rPr lang="ko-KR" altLang="en-US" dirty="0"/>
              <a:t>와 관련 있다는 보고가 있었다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유럽의 </a:t>
            </a:r>
            <a:r>
              <a:rPr lang="en-US" altLang="ko-KR" dirty="0"/>
              <a:t>European Medicines Agency(EMA)</a:t>
            </a:r>
            <a:r>
              <a:rPr lang="ko-KR" altLang="en-US" dirty="0"/>
              <a:t>은 </a:t>
            </a:r>
            <a:r>
              <a:rPr lang="en-US" altLang="ko-KR" dirty="0"/>
              <a:t>2018 </a:t>
            </a:r>
            <a:r>
              <a:rPr lang="ko-KR" altLang="en-US" dirty="0"/>
              <a:t>년 이후 </a:t>
            </a:r>
            <a:r>
              <a:rPr lang="en-US" altLang="ko-KR" dirty="0"/>
              <a:t>HES </a:t>
            </a:r>
            <a:r>
              <a:rPr lang="ko-KR" altLang="en-US" dirty="0"/>
              <a:t>포함 제품의 사용을 매우 제한하거나 허가를 중단하는 조치를 취하였다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미국의 </a:t>
            </a:r>
            <a:r>
              <a:rPr lang="en-US" altLang="ko-KR" dirty="0"/>
              <a:t>Food and Drug Administration(FDA)</a:t>
            </a:r>
            <a:r>
              <a:rPr lang="ko-KR" altLang="en-US" dirty="0"/>
              <a:t>도 제품 라벨에 블랙박스 경고</a:t>
            </a:r>
            <a:r>
              <a:rPr lang="en-US" altLang="ko-KR" dirty="0"/>
              <a:t>(Black Box Warning)</a:t>
            </a:r>
            <a:r>
              <a:rPr lang="ko-KR" altLang="en-US" dirty="0"/>
              <a:t>를 추가하였다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과거엔 수술 중 또는 외과적 출혈 상황에서 </a:t>
            </a:r>
            <a:r>
              <a:rPr lang="ko-KR" altLang="en-US" dirty="0" err="1"/>
              <a:t>혈관내량</a:t>
            </a:r>
            <a:r>
              <a:rPr lang="ko-KR" altLang="en-US" dirty="0"/>
              <a:t> 확보를 위한 유용한 옵션으로 여겨졌지만</a:t>
            </a:r>
            <a:r>
              <a:rPr lang="en-US" altLang="ko-KR" dirty="0"/>
              <a:t>, </a:t>
            </a:r>
            <a:r>
              <a:rPr lang="ko-KR" altLang="en-US" dirty="0"/>
              <a:t>최근 들어 안전성 문제와 대체 수액</a:t>
            </a:r>
            <a:r>
              <a:rPr lang="en-US" altLang="ko-KR" dirty="0"/>
              <a:t>(crystalloids </a:t>
            </a:r>
            <a:r>
              <a:rPr lang="ko-KR" altLang="en-US" dirty="0"/>
              <a:t>등</a:t>
            </a:r>
            <a:r>
              <a:rPr lang="en-US" altLang="ko-KR" dirty="0"/>
              <a:t>)</a:t>
            </a:r>
            <a:r>
              <a:rPr lang="ko-KR" altLang="en-US" dirty="0"/>
              <a:t>의 발전으로 인해 사용 범위가 축소되고 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특히 고위험 환자</a:t>
            </a:r>
            <a:r>
              <a:rPr lang="en-US" altLang="ko-KR" dirty="0"/>
              <a:t>(</a:t>
            </a:r>
            <a:r>
              <a:rPr lang="ko-KR" altLang="en-US" dirty="0"/>
              <a:t>신기능 저하</a:t>
            </a:r>
            <a:r>
              <a:rPr lang="en-US" altLang="ko-KR" dirty="0"/>
              <a:t>, </a:t>
            </a:r>
            <a:r>
              <a:rPr lang="ko-KR" altLang="en-US" dirty="0"/>
              <a:t>출혈 위험</a:t>
            </a:r>
            <a:r>
              <a:rPr lang="en-US" altLang="ko-KR" dirty="0"/>
              <a:t>, </a:t>
            </a:r>
            <a:r>
              <a:rPr lang="ko-KR" altLang="en-US" dirty="0"/>
              <a:t>중환자 등</a:t>
            </a:r>
            <a:r>
              <a:rPr lang="en-US" altLang="ko-KR" dirty="0"/>
              <a:t>)</a:t>
            </a:r>
            <a:r>
              <a:rPr lang="ko-KR" altLang="en-US" dirty="0"/>
              <a:t>에서는 </a:t>
            </a:r>
            <a:r>
              <a:rPr lang="en-US" altLang="ko-KR" dirty="0"/>
              <a:t>HES </a:t>
            </a:r>
            <a:r>
              <a:rPr lang="ko-KR" altLang="en-US" dirty="0"/>
              <a:t>사용을 매우 신중히 고려해야 한다는 의견이 많다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실제로는 거의 사용되지 않고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49EC7-7122-4C42-9D45-A3AEABA64B7B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3626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0361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616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8414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145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43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83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028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77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597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44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832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067DD224-272B-42AA-6AEF-1D505106A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896" y="1122634"/>
            <a:ext cx="11404208" cy="362716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39"/>
            <a:ext cx="12192000" cy="684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048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5CA4566-BBAC-F07B-E162-932B7ABA2BA8}"/>
              </a:ext>
            </a:extLst>
          </p:cNvPr>
          <p:cNvSpPr/>
          <p:nvPr userDrawn="1"/>
        </p:nvSpPr>
        <p:spPr>
          <a:xfrm>
            <a:off x="0" y="1023408"/>
            <a:ext cx="12192000" cy="58345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39"/>
            <a:ext cx="12192000" cy="684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04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82ED5-E577-4A47-BBF0-B46A5D173E2F}" type="datetimeFigureOut">
              <a:rPr lang="ko-KR" altLang="en-US" smtClean="0"/>
              <a:t>2025-10-29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817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1E2144E-49AD-F88F-5AB8-AF5B88500F13}"/>
              </a:ext>
            </a:extLst>
          </p:cNvPr>
          <p:cNvSpPr txBox="1">
            <a:spLocks/>
          </p:cNvSpPr>
          <p:nvPr/>
        </p:nvSpPr>
        <p:spPr>
          <a:xfrm>
            <a:off x="0" y="2340110"/>
            <a:ext cx="12192000" cy="18508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>
                <a:effectLst/>
                <a:latin typeface="+mj-ea"/>
              </a:rPr>
              <a:t>2024 EACTS/EACTAIC Guidelines on patient blood management in adult cardiac surgery </a:t>
            </a:r>
          </a:p>
          <a:p>
            <a:r>
              <a:rPr lang="en-US" altLang="ko-KR" sz="3800" dirty="0">
                <a:effectLst/>
                <a:latin typeface="+mj-ea"/>
              </a:rPr>
              <a:t>– Perfusionist’s Perspective –</a:t>
            </a:r>
            <a:endParaRPr lang="ko-KR" altLang="en-US" sz="3800" dirty="0">
              <a:effectLst/>
              <a:latin typeface="+mj-ea"/>
            </a:endParaRPr>
          </a:p>
        </p:txBody>
      </p:sp>
      <p:sp>
        <p:nvSpPr>
          <p:cNvPr id="5" name="부제목 2">
            <a:extLst>
              <a:ext uri="{FF2B5EF4-FFF2-40B4-BE49-F238E27FC236}">
                <a16:creationId xmlns:a16="http://schemas.microsoft.com/office/drawing/2014/main" id="{A0C95103-8303-6780-F603-7E81DE55A6F8}"/>
              </a:ext>
            </a:extLst>
          </p:cNvPr>
          <p:cNvSpPr txBox="1">
            <a:spLocks/>
          </p:cNvSpPr>
          <p:nvPr/>
        </p:nvSpPr>
        <p:spPr>
          <a:xfrm>
            <a:off x="2928359" y="4394199"/>
            <a:ext cx="6335282" cy="18508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이연주</a:t>
            </a:r>
            <a:endParaRPr lang="en-US" altLang="ko-KR" sz="40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+mj-ea"/>
                <a:ea typeface="+mj-ea"/>
              </a:rPr>
              <a:t>양산부산대학교병원</a:t>
            </a:r>
          </a:p>
        </p:txBody>
      </p:sp>
    </p:spTree>
    <p:extLst>
      <p:ext uri="{BB962C8B-B14F-4D97-AF65-F5344CB8AC3E}">
        <p14:creationId xmlns:p14="http://schemas.microsoft.com/office/powerpoint/2010/main" val="1839869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E6371C7B-A21F-0BCB-343E-923E1910E7E0}"/>
              </a:ext>
            </a:extLst>
          </p:cNvPr>
          <p:cNvSpPr txBox="1">
            <a:spLocks/>
          </p:cNvSpPr>
          <p:nvPr/>
        </p:nvSpPr>
        <p:spPr>
          <a:xfrm>
            <a:off x="152864" y="-146649"/>
            <a:ext cx="3240360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Purpose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9A5D384-288E-49C1-9149-E4F7AFF8B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66619"/>
            <a:ext cx="5101095" cy="15685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39B7851-B0F6-49E0-B280-6F2418855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095" y="0"/>
            <a:ext cx="7090317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38F910D3-790E-49AD-808D-087D2E388C1B}"/>
              </a:ext>
            </a:extLst>
          </p:cNvPr>
          <p:cNvSpPr/>
          <p:nvPr/>
        </p:nvSpPr>
        <p:spPr>
          <a:xfrm>
            <a:off x="8597461" y="761779"/>
            <a:ext cx="1723696" cy="5239627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370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BAAA44E-4AE4-4FFC-8BF1-F09BA601A114}"/>
              </a:ext>
            </a:extLst>
          </p:cNvPr>
          <p:cNvSpPr txBox="1">
            <a:spLocks/>
          </p:cNvSpPr>
          <p:nvPr/>
        </p:nvSpPr>
        <p:spPr>
          <a:xfrm>
            <a:off x="0" y="2639005"/>
            <a:ext cx="12192000" cy="1579989"/>
          </a:xfrm>
          <a:prstGeom prst="rect">
            <a:avLst/>
          </a:prstGeom>
          <a:gradFill>
            <a:gsLst>
              <a:gs pos="14000">
                <a:srgbClr val="BCCCE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/>
              </a:gs>
              <a:gs pos="86000">
                <a:schemeClr val="accent1">
                  <a:lumMod val="45000"/>
                  <a:lumOff val="55000"/>
                </a:schemeClr>
              </a:gs>
              <a:gs pos="50000">
                <a:srgbClr val="203864"/>
              </a:gs>
            </a:gsLst>
            <a:lin ang="5400000" scaled="1"/>
          </a:gra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Cardiopulmonary Bypass</a:t>
            </a:r>
            <a:endParaRPr lang="ko-KR" altLang="en-US" sz="4500" i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989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+mj-ea"/>
                <a:ea typeface="+mj-ea"/>
              </a:rPr>
              <a:t>Perfusion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strategy during CPB</a:t>
            </a: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Reduction of the circuits</a:t>
            </a: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Ultrafiltration technique</a:t>
            </a: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Antegrade/Retrograde Autologous Priming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다양한 전략에 대한 끊임없는 </a:t>
            </a:r>
            <a:r>
              <a:rPr lang="ko-KR" altLang="en-US" sz="2000" b="1" dirty="0">
                <a:solidFill>
                  <a:srgbClr val="C00000"/>
                </a:solidFill>
                <a:latin typeface="+mj-ea"/>
                <a:ea typeface="+mj-ea"/>
                <a:sym typeface="Wingdings" panose="05000000000000000000" pitchFamily="2" charset="2"/>
              </a:rPr>
              <a:t>연구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와 </a:t>
            </a:r>
            <a:r>
              <a:rPr lang="ko-KR" altLang="en-US" sz="2000" b="1" dirty="0">
                <a:solidFill>
                  <a:srgbClr val="C00000"/>
                </a:solidFill>
                <a:latin typeface="+mj-ea"/>
                <a:ea typeface="+mj-ea"/>
                <a:sym typeface="Wingdings" panose="05000000000000000000" pitchFamily="2" charset="2"/>
              </a:rPr>
              <a:t>안전한 시행</a:t>
            </a:r>
            <a:endParaRPr lang="en-US" altLang="ko-KR" sz="2000" b="1" dirty="0">
              <a:solidFill>
                <a:srgbClr val="C00000"/>
              </a:solidFill>
              <a:latin typeface="+mj-ea"/>
              <a:ea typeface="+mj-ea"/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ko-KR" altLang="en-US" sz="2000" dirty="0">
                <a:latin typeface="+mj-ea"/>
                <a:ea typeface="+mj-ea"/>
              </a:rPr>
              <a:t>수술 후 합병증을 줄이고 회복을 촉진하는 임상적 차이를 만들 수 있음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à"/>
            </a:pP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ko-KR" altLang="en-US" sz="2000" b="1" dirty="0">
                <a:solidFill>
                  <a:srgbClr val="FF0000"/>
                </a:solidFill>
                <a:latin typeface="+mj-ea"/>
                <a:ea typeface="+mj-ea"/>
              </a:rPr>
              <a:t>팀의 숙련도와 체계적인 교육</a:t>
            </a:r>
            <a:r>
              <a:rPr lang="ko-KR" altLang="en-US" sz="2000" dirty="0">
                <a:latin typeface="+mj-ea"/>
                <a:ea typeface="+mj-ea"/>
              </a:rPr>
              <a:t>은 매우 중요</a:t>
            </a:r>
            <a:r>
              <a:rPr lang="en-US" altLang="ko-KR" sz="2000" dirty="0">
                <a:latin typeface="+mj-ea"/>
                <a:ea typeface="+mj-ea"/>
              </a:rPr>
              <a:t>!!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37676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68E916-2B29-454D-8283-57D3E2909A6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Priming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volume and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Haemodilution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AD118B-A519-4805-8E80-3D2BE5D0ADD1}"/>
              </a:ext>
            </a:extLst>
          </p:cNvPr>
          <p:cNvSpPr txBox="1">
            <a:spLocks/>
          </p:cNvSpPr>
          <p:nvPr/>
        </p:nvSpPr>
        <p:spPr>
          <a:xfrm>
            <a:off x="5686253" y="1062903"/>
            <a:ext cx="6400643" cy="554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+mj-ea"/>
                <a:ea typeface="+mj-ea"/>
              </a:rPr>
              <a:t>혈액 희석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Hb/HCT </a:t>
            </a:r>
            <a:r>
              <a:rPr lang="ko-KR" altLang="en-US" sz="2000" dirty="0">
                <a:latin typeface="+mj-ea"/>
                <a:ea typeface="+mj-ea"/>
              </a:rPr>
              <a:t>감소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</a:rPr>
              <a:t>산소 전달 능력을 저하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</a:rPr>
              <a:t>장기 </a:t>
            </a:r>
            <a:r>
              <a:rPr lang="ko-KR" altLang="en-US" sz="2000" dirty="0" err="1">
                <a:latin typeface="+mj-ea"/>
                <a:ea typeface="+mj-ea"/>
              </a:rPr>
              <a:t>허혈</a:t>
            </a:r>
            <a:r>
              <a:rPr lang="ko-KR" altLang="en-US" sz="2000" dirty="0">
                <a:latin typeface="+mj-ea"/>
                <a:ea typeface="+mj-ea"/>
              </a:rPr>
              <a:t> 위험 증가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응고 이상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출혈 증가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수혈 필요량 증가 및 </a:t>
            </a:r>
            <a:r>
              <a:rPr lang="ko-KR" altLang="en-US" sz="2000" dirty="0" err="1">
                <a:latin typeface="+mj-ea"/>
                <a:ea typeface="+mj-ea"/>
                <a:sym typeface="Wingdings" panose="05000000000000000000" pitchFamily="2" charset="2"/>
              </a:rPr>
              <a:t>혈전색전성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 합병증의 악화</a:t>
            </a:r>
            <a:endParaRPr lang="en-US" altLang="ko-KR" sz="2000" dirty="0">
              <a:latin typeface="+mj-ea"/>
              <a:ea typeface="+mj-ea"/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ko-KR" altLang="en-US" sz="2000" b="1" u="sng" dirty="0">
                <a:latin typeface="+mj-ea"/>
                <a:ea typeface="+mj-ea"/>
              </a:rPr>
              <a:t>불가피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그러나 </a:t>
            </a:r>
            <a:r>
              <a:rPr lang="ko-KR" altLang="en-US" sz="2000" b="1" dirty="0">
                <a:solidFill>
                  <a:srgbClr val="C00000"/>
                </a:solidFill>
                <a:latin typeface="+mj-ea"/>
                <a:ea typeface="+mj-ea"/>
              </a:rPr>
              <a:t>엄격한 관리 필수</a:t>
            </a:r>
            <a:endParaRPr lang="en-US" altLang="ko-KR" sz="2000" b="1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buFont typeface="Wingdings" panose="05000000000000000000" pitchFamily="2" charset="2"/>
              <a:buChar char="à"/>
            </a:pPr>
            <a:endParaRPr lang="en-US" altLang="ko-KR" sz="2400" b="1" dirty="0">
              <a:solidFill>
                <a:srgbClr val="C00000"/>
              </a:solidFill>
              <a:latin typeface="+mj-ea"/>
              <a:ea typeface="+mj-ea"/>
            </a:endParaRPr>
          </a:p>
          <a:p>
            <a:r>
              <a:rPr lang="ko-KR" altLang="en-US" sz="2000" dirty="0">
                <a:latin typeface="+mj-ea"/>
                <a:ea typeface="+mj-ea"/>
              </a:rPr>
              <a:t>주요 요인</a:t>
            </a:r>
            <a:r>
              <a:rPr lang="en-US" altLang="ko-KR" sz="2000" dirty="0">
                <a:latin typeface="+mj-ea"/>
                <a:ea typeface="+mj-ea"/>
              </a:rPr>
              <a:t>: priming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solution, cardioplegic solution</a:t>
            </a:r>
          </a:p>
          <a:p>
            <a:endParaRPr lang="en-US" altLang="ko-KR" sz="2000" dirty="0">
              <a:latin typeface="+mj-ea"/>
              <a:ea typeface="+mj-ea"/>
            </a:endParaRPr>
          </a:p>
          <a:p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à"/>
            </a:pPr>
            <a:endParaRPr lang="en-US" altLang="ko-KR" sz="10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2D18DA0-2D75-47C8-80EB-CABE84212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04" y="1062903"/>
            <a:ext cx="2984938" cy="229521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EDE053C-C06C-4A06-9089-4A50B2C08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785" y="1062903"/>
            <a:ext cx="2445929" cy="372864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7FEB2D7-A9B0-4E90-A4FA-0AFA3E0F76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5" y="3618946"/>
            <a:ext cx="4114800" cy="2343150"/>
          </a:xfrm>
          <a:prstGeom prst="rect">
            <a:avLst/>
          </a:prstGeom>
        </p:spPr>
      </p:pic>
      <p:pic>
        <p:nvPicPr>
          <p:cNvPr id="5" name="그래픽 4" descr="물 단색으로 채워진">
            <a:extLst>
              <a:ext uri="{FF2B5EF4-FFF2-40B4-BE49-F238E27FC236}">
                <a16:creationId xmlns:a16="http://schemas.microsoft.com/office/drawing/2014/main" id="{D396AFF8-859E-4F8A-842A-EF9970B4A9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73840" y="2058101"/>
            <a:ext cx="3098909" cy="275450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D9AE828-0AD1-481A-A994-5B821F5BA787}"/>
              </a:ext>
            </a:extLst>
          </p:cNvPr>
          <p:cNvSpPr txBox="1"/>
          <p:nvPr/>
        </p:nvSpPr>
        <p:spPr>
          <a:xfrm>
            <a:off x="1501337" y="3378863"/>
            <a:ext cx="2898541" cy="553998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3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Haemodilution</a:t>
            </a:r>
            <a:endParaRPr lang="ko-KR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611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CA500B7D-25CF-4026-A579-17864AAF18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Priming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volume and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Haemodilution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B171DC1-CF25-4AE2-B243-AF9FB057B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4" y="1804820"/>
            <a:ext cx="5404398" cy="34818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65376" y="1374884"/>
            <a:ext cx="6619629" cy="460550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+mj-ea"/>
                <a:ea typeface="+mj-ea"/>
              </a:rPr>
              <a:t>Priming volume </a:t>
            </a:r>
            <a:r>
              <a:rPr lang="ko-KR" altLang="en-US" sz="2400" dirty="0">
                <a:latin typeface="+mj-ea"/>
                <a:ea typeface="+mj-ea"/>
              </a:rPr>
              <a:t>감소 전략</a:t>
            </a:r>
            <a:endParaRPr lang="en-US" altLang="ko-KR" sz="24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ko-KR" altLang="en-US" sz="2000" dirty="0">
                <a:latin typeface="+mj-ea"/>
                <a:ea typeface="+mj-ea"/>
              </a:rPr>
              <a:t>혈액 보존에 긍정적인 효과를 보임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Net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priming volume</a:t>
            </a:r>
            <a:r>
              <a:rPr lang="ko-KR" altLang="en-US" sz="2000" dirty="0">
                <a:latin typeface="+mj-ea"/>
                <a:ea typeface="+mj-ea"/>
              </a:rPr>
              <a:t>은 수혈 발생률과 직접적인 연관성 보임</a:t>
            </a:r>
            <a:br>
              <a:rPr lang="en-US" altLang="ko-KR" sz="2000" dirty="0">
                <a:latin typeface="+mj-ea"/>
                <a:ea typeface="+mj-ea"/>
              </a:rPr>
            </a:b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Colloid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+ Crystalloid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ko-KR" altLang="en-US" dirty="0">
                <a:latin typeface="+mj-ea"/>
                <a:ea typeface="+mj-ea"/>
              </a:rPr>
              <a:t>과거에 사용</a:t>
            </a:r>
            <a:r>
              <a:rPr lang="en-US" altLang="ko-KR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dirty="0">
                <a:latin typeface="+mj-ea"/>
                <a:ea typeface="+mj-ea"/>
              </a:rPr>
              <a:t>효과 없음이 입증</a:t>
            </a:r>
            <a:endParaRPr lang="en-US" altLang="ko-KR" dirty="0">
              <a:latin typeface="+mj-ea"/>
              <a:ea typeface="+mj-ea"/>
            </a:endParaRP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ko-KR" dirty="0">
                <a:latin typeface="+mj-ea"/>
                <a:ea typeface="+mj-ea"/>
              </a:rPr>
              <a:t>Dextran </a:t>
            </a:r>
            <a:r>
              <a:rPr lang="en-US" altLang="ko-KR" dirty="0">
                <a:latin typeface="+mj-ea"/>
                <a:ea typeface="+mj-ea"/>
                <a:sym typeface="Wingdings" panose="05000000000000000000" pitchFamily="2" charset="2"/>
              </a:rPr>
              <a:t> </a:t>
            </a:r>
            <a:r>
              <a:rPr lang="ko-KR" altLang="en-US" dirty="0">
                <a:latin typeface="+mj-ea"/>
                <a:ea typeface="+mj-ea"/>
              </a:rPr>
              <a:t>출혈</a:t>
            </a:r>
            <a:r>
              <a:rPr lang="en-US" altLang="ko-KR" dirty="0">
                <a:latin typeface="+mj-ea"/>
                <a:ea typeface="+mj-ea"/>
              </a:rPr>
              <a:t>·</a:t>
            </a:r>
            <a:r>
              <a:rPr lang="ko-KR" altLang="en-US" dirty="0">
                <a:latin typeface="+mj-ea"/>
                <a:ea typeface="+mj-ea"/>
              </a:rPr>
              <a:t>수혈 증가 및 </a:t>
            </a:r>
            <a:r>
              <a:rPr lang="en-US" altLang="ko-KR" dirty="0">
                <a:latin typeface="+mj-ea"/>
                <a:ea typeface="+mj-ea"/>
              </a:rPr>
              <a:t>AKI </a:t>
            </a:r>
            <a:r>
              <a:rPr lang="ko-KR" altLang="en-US" dirty="0">
                <a:latin typeface="+mj-ea"/>
                <a:ea typeface="+mj-ea"/>
              </a:rPr>
              <a:t>위험 상승</a:t>
            </a:r>
            <a:endParaRPr lang="en-US" altLang="ko-KR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Minimally invasive extracorporeal circulation circuit (</a:t>
            </a:r>
            <a:r>
              <a:rPr lang="en-US" altLang="ko-KR" sz="2000" dirty="0" err="1">
                <a:latin typeface="+mj-ea"/>
                <a:ea typeface="+mj-ea"/>
              </a:rPr>
              <a:t>MiECC</a:t>
            </a:r>
            <a:r>
              <a:rPr lang="en-US" altLang="ko-KR" sz="2000" dirty="0">
                <a:latin typeface="+mj-ea"/>
                <a:ea typeface="+mj-ea"/>
              </a:rPr>
              <a:t>) or autologous priming</a:t>
            </a:r>
          </a:p>
          <a:p>
            <a:pPr marL="457200" lvl="1" indent="0">
              <a:buNone/>
            </a:pP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</a:rPr>
              <a:t>수혈 노출 감소 및 수술 후 출혈 감소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/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/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/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4C4EF906-7FFA-476E-A41A-6F3327D12CAB}"/>
              </a:ext>
            </a:extLst>
          </p:cNvPr>
          <p:cNvSpPr/>
          <p:nvPr/>
        </p:nvSpPr>
        <p:spPr>
          <a:xfrm>
            <a:off x="782490" y="2912258"/>
            <a:ext cx="2457532" cy="1466581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Crystalloid</a:t>
            </a:r>
            <a:endParaRPr lang="ko-KR" altLang="en-US" sz="23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EDFED5D2-1877-4000-AE04-DDC3ECF997D6}"/>
              </a:ext>
            </a:extLst>
          </p:cNvPr>
          <p:cNvSpPr/>
          <p:nvPr/>
        </p:nvSpPr>
        <p:spPr>
          <a:xfrm>
            <a:off x="2593107" y="3761419"/>
            <a:ext cx="1661627" cy="1245865"/>
          </a:xfrm>
          <a:prstGeom prst="ellipse">
            <a:avLst/>
          </a:prstGeom>
          <a:solidFill>
            <a:schemeClr val="bg1">
              <a:alpha val="86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Colloid</a:t>
            </a:r>
            <a:endParaRPr lang="ko-KR" altLang="en-US" sz="23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87EE2F1-42FF-487F-816B-039CC275EA8F}"/>
              </a:ext>
            </a:extLst>
          </p:cNvPr>
          <p:cNvSpPr/>
          <p:nvPr/>
        </p:nvSpPr>
        <p:spPr>
          <a:xfrm>
            <a:off x="2427392" y="2102379"/>
            <a:ext cx="2457532" cy="1466581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Crystalloid</a:t>
            </a:r>
            <a:endParaRPr lang="ko-KR" altLang="en-US" sz="23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59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75800B6-7BA2-42D1-9ED4-B2F41ABBE8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2662"/>
          <a:stretch/>
        </p:blipFill>
        <p:spPr>
          <a:xfrm>
            <a:off x="501321" y="1667047"/>
            <a:ext cx="11189358" cy="4226475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0B0F4105-6722-4A0B-AAF5-A58FD370F0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CPB #1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D41FA5C-96B8-4164-8A3B-F601B2FD8220}"/>
              </a:ext>
            </a:extLst>
          </p:cNvPr>
          <p:cNvSpPr/>
          <p:nvPr/>
        </p:nvSpPr>
        <p:spPr>
          <a:xfrm>
            <a:off x="460081" y="2101162"/>
            <a:ext cx="11264584" cy="799693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5EEB7F9-1037-49BA-BF13-8E7E55083964}"/>
              </a:ext>
            </a:extLst>
          </p:cNvPr>
          <p:cNvSpPr/>
          <p:nvPr/>
        </p:nvSpPr>
        <p:spPr>
          <a:xfrm>
            <a:off x="467335" y="2859781"/>
            <a:ext cx="11264584" cy="799693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5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kumimoji="0" lang="en-US" altLang="ko-K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Optimizing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the CPB system to </a:t>
            </a:r>
            <a:r>
              <a:rPr kumimoji="0" lang="en-US" altLang="ko-KR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minimize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its impact</a:t>
            </a:r>
          </a:p>
          <a:p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Tip-to-tip biocompatible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coating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lvl="1"/>
            <a:r>
              <a:rPr lang="ko-KR" altLang="en-US" sz="2000" i="0" dirty="0">
                <a:effectLst/>
                <a:latin typeface="+mj-ea"/>
                <a:ea typeface="+mj-ea"/>
              </a:rPr>
              <a:t>삽입</a:t>
            </a:r>
            <a:r>
              <a:rPr lang="en-US" altLang="ko-KR" sz="2000" i="0" dirty="0">
                <a:effectLst/>
                <a:latin typeface="+mj-ea"/>
                <a:ea typeface="+mj-ea"/>
              </a:rPr>
              <a:t> 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관 전체</a:t>
            </a:r>
            <a:r>
              <a:rPr lang="en-US" altLang="ko-KR" sz="2000" i="0" dirty="0">
                <a:effectLst/>
                <a:latin typeface="+mj-ea"/>
                <a:ea typeface="+mj-ea"/>
              </a:rPr>
              <a:t>, 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즉 유입구에서 </a:t>
            </a:r>
            <a:r>
              <a:rPr lang="ko-KR" altLang="en-US" sz="2000" i="0" dirty="0" err="1">
                <a:effectLst/>
                <a:latin typeface="+mj-ea"/>
                <a:ea typeface="+mj-ea"/>
              </a:rPr>
              <a:t>유출로까지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 모두 코팅</a:t>
            </a:r>
            <a:endParaRPr lang="en-US" altLang="ko-KR" sz="2000" i="0" dirty="0">
              <a:effectLst/>
              <a:latin typeface="+mj-ea"/>
              <a:ea typeface="+mj-ea"/>
            </a:endParaRPr>
          </a:p>
          <a:p>
            <a:pPr lvl="1"/>
            <a:r>
              <a:rPr lang="en-US" altLang="ko-KR" sz="2000" i="0" dirty="0">
                <a:effectLst/>
                <a:latin typeface="+mj-ea"/>
                <a:ea typeface="+mj-ea"/>
              </a:rPr>
              <a:t>Tip-to-tip BIOLINE® Coating: ECMO, 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인공심장</a:t>
            </a:r>
            <a:r>
              <a:rPr lang="en-US" altLang="ko-KR" sz="2000" i="0" dirty="0">
                <a:effectLst/>
                <a:latin typeface="+mj-ea"/>
                <a:ea typeface="+mj-ea"/>
              </a:rPr>
              <a:t>, 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혈관 </a:t>
            </a:r>
            <a:r>
              <a:rPr lang="ko-KR" altLang="en-US" sz="2000" i="0" dirty="0" err="1">
                <a:effectLst/>
                <a:latin typeface="+mj-ea"/>
                <a:ea typeface="+mj-ea"/>
              </a:rPr>
              <a:t>카테터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 등에서 표준적으로 사용</a:t>
            </a:r>
            <a:endParaRPr lang="en-US" altLang="ko-KR" sz="2000" i="0" dirty="0">
              <a:effectLst/>
              <a:latin typeface="+mj-ea"/>
              <a:ea typeface="+mj-ea"/>
            </a:endParaRPr>
          </a:p>
          <a:p>
            <a:pPr lvl="1"/>
            <a:r>
              <a:rPr lang="ko-KR" altLang="en-US" sz="2000" i="0" dirty="0">
                <a:effectLst/>
                <a:latin typeface="+mj-ea"/>
                <a:ea typeface="+mj-ea"/>
              </a:rPr>
              <a:t>혈액 응집</a:t>
            </a:r>
            <a:r>
              <a:rPr lang="en-US" altLang="ko-KR" sz="2000" i="0" dirty="0">
                <a:effectLst/>
                <a:latin typeface="+mj-ea"/>
                <a:ea typeface="+mj-ea"/>
              </a:rPr>
              <a:t>, </a:t>
            </a:r>
            <a:r>
              <a:rPr lang="ko-KR" altLang="en-US" sz="2000" i="0" dirty="0">
                <a:effectLst/>
                <a:latin typeface="+mj-ea"/>
                <a:ea typeface="+mj-ea"/>
              </a:rPr>
              <a:t>염증 및 감염 위험을 지속적으로 억제</a:t>
            </a:r>
            <a:endParaRPr lang="en-US" altLang="ko-KR" sz="2000" i="0" dirty="0">
              <a:effectLst/>
              <a:latin typeface="+mj-ea"/>
              <a:ea typeface="+mj-ea"/>
            </a:endParaRPr>
          </a:p>
          <a:p>
            <a:pPr lvl="1"/>
            <a:r>
              <a:rPr lang="ko-KR" altLang="en-US" sz="2000" dirty="0">
                <a:latin typeface="+mj-ea"/>
                <a:ea typeface="+mj-ea"/>
              </a:rPr>
              <a:t>단독 </a:t>
            </a:r>
            <a:r>
              <a:rPr lang="ko-KR" altLang="en-US" sz="2000" dirty="0" err="1">
                <a:latin typeface="+mj-ea"/>
                <a:ea typeface="+mj-ea"/>
              </a:rPr>
              <a:t>조치로서의</a:t>
            </a:r>
            <a:r>
              <a:rPr lang="ko-KR" altLang="en-US" sz="2000" dirty="0">
                <a:latin typeface="+mj-ea"/>
                <a:ea typeface="+mj-ea"/>
              </a:rPr>
              <a:t> 이득은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r>
              <a:rPr lang="ko-KR" altLang="en-US" sz="2000" dirty="0">
                <a:latin typeface="+mj-ea"/>
                <a:ea typeface="+mj-ea"/>
              </a:rPr>
              <a:t>제한적</a:t>
            </a:r>
            <a:endParaRPr lang="en-US" altLang="ko-KR" sz="1600" dirty="0">
              <a:latin typeface="+mj-ea"/>
              <a:ea typeface="+mj-ea"/>
            </a:endParaRPr>
          </a:p>
          <a:p>
            <a:pPr lvl="2"/>
            <a:r>
              <a:rPr kumimoji="0" lang="ko-KR" altLang="ko-KR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MiECC</a:t>
            </a:r>
            <a:r>
              <a:rPr kumimoji="0" lang="ko-KR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환경에서 낮은 ACT 범위에서도 충분한 </a:t>
            </a:r>
            <a:r>
              <a:rPr kumimoji="0" lang="ko-KR" altLang="ko-KR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항응고</a:t>
            </a:r>
            <a:r>
              <a:rPr kumimoji="0" lang="ko-KR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가능 → 입원기간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  <a:r>
              <a:rPr kumimoji="0" lang="ko-KR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출혈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  <a:r>
              <a:rPr kumimoji="0" lang="ko-KR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수혈 감소</a:t>
            </a:r>
            <a:endParaRPr kumimoji="0" lang="en-US" altLang="ko-KR" u="none" strike="noStrike" cap="none" normalizeH="0" baseline="0" dirty="0">
              <a:ln>
                <a:noFill/>
              </a:ln>
              <a:solidFill>
                <a:schemeClr val="tx1"/>
              </a:solidFill>
              <a:latin typeface="+mj-ea"/>
              <a:ea typeface="+mj-ea"/>
            </a:endParaRPr>
          </a:p>
          <a:p>
            <a:pPr lvl="1"/>
            <a:endParaRPr kumimoji="0" lang="ko-KR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Minimized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CPB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system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(</a:t>
            </a:r>
            <a:r>
              <a:rPr kumimoji="0" lang="en-US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MiECC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)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endParaRPr lang="en-US" altLang="ko-KR" sz="2000" dirty="0">
              <a:latin typeface="+mj-ea"/>
              <a:ea typeface="+mj-ea"/>
              <a:sym typeface="Wingdings" panose="05000000000000000000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S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hed-blood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분리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: 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직접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ko-KR" altLang="en-US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재주입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제한 및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cell salvage </a:t>
            </a:r>
            <a:r>
              <a:rPr lang="ko-KR" altLang="en-US" sz="2000" dirty="0">
                <a:latin typeface="+mj-ea"/>
                <a:ea typeface="+mj-ea"/>
              </a:rPr>
              <a:t>활용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  <a:sym typeface="Wingdings" panose="05000000000000000000" pitchFamily="2" charset="2"/>
              </a:rPr>
              <a:t>염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증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응고장애 감소</a:t>
            </a:r>
            <a:endParaRPr lang="en-US" altLang="ko-KR" sz="2000" dirty="0"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p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RBC 수혈 위험을 20% 감소시키는 근거 있음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Optimizing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the CPB system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51796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75800B6-7BA2-42D1-9ED4-B2F41ABBE8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2662"/>
          <a:stretch/>
        </p:blipFill>
        <p:spPr>
          <a:xfrm>
            <a:off x="501321" y="1667047"/>
            <a:ext cx="11189358" cy="4226475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0B0F4105-6722-4A0B-AAF5-A58FD370F0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CPB #1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D41FA5C-96B8-4164-8A3B-F601B2FD8220}"/>
              </a:ext>
            </a:extLst>
          </p:cNvPr>
          <p:cNvSpPr/>
          <p:nvPr/>
        </p:nvSpPr>
        <p:spPr>
          <a:xfrm>
            <a:off x="460081" y="3551584"/>
            <a:ext cx="11264584" cy="1083478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888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ko-KR" altLang="en-US" sz="2000" dirty="0">
                <a:latin typeface="+mj-ea"/>
                <a:ea typeface="+mj-ea"/>
              </a:rPr>
              <a:t>구성 요소</a:t>
            </a:r>
            <a:endParaRPr lang="en-US" altLang="ko-KR" sz="2000" dirty="0"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Closed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circuit</a:t>
            </a:r>
            <a:endParaRPr lang="en-US" altLang="ko-KR" sz="2000" dirty="0"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Centrifugal pump</a:t>
            </a:r>
            <a:r>
              <a:rPr lang="ko-KR" altLang="en-US" sz="2000" dirty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endParaRPr kumimoji="0" lang="ko-KR" altLang="ko-KR" sz="200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Membrane oxygenator</a:t>
            </a: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Heat exchanger</a:t>
            </a: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j-ea"/>
                <a:ea typeface="+mj-ea"/>
              </a:rPr>
              <a:t>Venous bubble trap or air removal device</a:t>
            </a: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Cardioplegia system</a:t>
            </a:r>
          </a:p>
          <a:p>
            <a:pPr lv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Shed-blood management device</a:t>
            </a: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ko-KR" sz="2000" dirty="0">
              <a:latin typeface="+mj-ea"/>
              <a:ea typeface="+mj-ea"/>
            </a:endParaRP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dirty="0">
                <a:latin typeface="+mj-ea"/>
                <a:ea typeface="+mj-ea"/>
              </a:rPr>
              <a:t>잠재적 문제점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ko-KR" altLang="en-US" sz="2000" dirty="0">
                <a:latin typeface="+mj-ea"/>
                <a:ea typeface="+mj-ea"/>
              </a:rPr>
              <a:t>정맥라인 내 공기 제거의 어려움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Preload</a:t>
            </a:r>
            <a:r>
              <a:rPr lang="ko-KR" altLang="en-US" sz="2000" dirty="0">
                <a:latin typeface="+mj-ea"/>
                <a:ea typeface="+mj-ea"/>
              </a:rPr>
              <a:t> 부족으로 인한 펌프 기능 저하 위험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Embolization</a:t>
            </a:r>
            <a:r>
              <a:rPr lang="ko-KR" altLang="en-US" sz="2000" dirty="0">
                <a:latin typeface="+mj-ea"/>
                <a:ea typeface="+mj-ea"/>
              </a:rPr>
              <a:t> 위험 증가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endParaRPr lang="ko-KR" altLang="en-US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MiECC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69086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>
                <a:latin typeface="+mj-ea"/>
                <a:ea typeface="+mj-ea"/>
              </a:rPr>
              <a:t>제한점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en-US" altLang="ko-KR" sz="2000" dirty="0">
                <a:latin typeface="+mj-ea"/>
                <a:ea typeface="+mj-ea"/>
              </a:rPr>
              <a:t>Considerable heterogeneity</a:t>
            </a:r>
          </a:p>
          <a:p>
            <a:pPr lvl="2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일부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 </a:t>
            </a: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대규모 연구에서 임상 결과 차이 없음</a:t>
            </a:r>
            <a:endParaRPr kumimoji="0" lang="en-US" altLang="ko-KR" i="0" u="none" strike="noStrike" cap="none" normalizeH="0" baseline="0" dirty="0">
              <a:ln>
                <a:noFill/>
              </a:ln>
              <a:effectLst/>
              <a:latin typeface="+mj-ea"/>
              <a:ea typeface="+mj-ea"/>
            </a:endParaRPr>
          </a:p>
          <a:p>
            <a:pPr lvl="2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다른 연구에선 </a:t>
            </a:r>
            <a:r>
              <a:rPr kumimoji="0" lang="en-US" altLang="ko-KR" i="0" u="none" strike="noStrike" cap="none" normalizeH="0" baseline="0" dirty="0" err="1">
                <a:ln>
                  <a:noFill/>
                </a:ln>
                <a:effectLst/>
                <a:latin typeface="+mj-ea"/>
                <a:ea typeface="+mj-ea"/>
              </a:rPr>
              <a:t>pRBC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 </a:t>
            </a: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사용 감소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, </a:t>
            </a: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출혈량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, </a:t>
            </a: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부정맥</a:t>
            </a:r>
            <a:r>
              <a:rPr kumimoji="0" lang="en-US" altLang="ko-KR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, </a:t>
            </a:r>
            <a:r>
              <a:rPr kumimoji="0" lang="ko-KR" altLang="en-US" i="0" u="none" strike="noStrike" cap="none" normalizeH="0" baseline="0" dirty="0">
                <a:ln>
                  <a:noFill/>
                </a:ln>
                <a:effectLst/>
                <a:latin typeface="+mj-ea"/>
                <a:ea typeface="+mj-ea"/>
              </a:rPr>
              <a:t>입원기간 감소 보고</a:t>
            </a:r>
            <a:endParaRPr kumimoji="0" lang="en-US" altLang="ko-KR" i="0" u="none" strike="noStrike" cap="none" normalizeH="0" baseline="0" dirty="0">
              <a:ln>
                <a:noFill/>
              </a:ln>
              <a:effectLst/>
              <a:latin typeface="+mj-ea"/>
              <a:ea typeface="+mj-ea"/>
            </a:endParaRPr>
          </a:p>
          <a:p>
            <a:pPr lvl="2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ko-KR" altLang="en-US" dirty="0">
                <a:latin typeface="+mj-ea"/>
                <a:ea typeface="+mj-ea"/>
              </a:rPr>
              <a:t>일부 </a:t>
            </a:r>
            <a:r>
              <a:rPr lang="en-US" altLang="ko-KR" dirty="0">
                <a:latin typeface="+mj-ea"/>
                <a:ea typeface="+mj-ea"/>
              </a:rPr>
              <a:t>RCT </a:t>
            </a:r>
            <a:r>
              <a:rPr lang="ko-KR" altLang="en-US" dirty="0">
                <a:latin typeface="+mj-ea"/>
                <a:ea typeface="+mj-ea"/>
              </a:rPr>
              <a:t>및 다기관</a:t>
            </a:r>
            <a:r>
              <a:rPr lang="en-US" altLang="ko-KR" dirty="0">
                <a:latin typeface="+mj-ea"/>
                <a:ea typeface="+mj-ea"/>
              </a:rPr>
              <a:t> </a:t>
            </a:r>
            <a:r>
              <a:rPr lang="ko-KR" altLang="en-US" dirty="0">
                <a:latin typeface="+mj-ea"/>
                <a:ea typeface="+mj-ea"/>
              </a:rPr>
              <a:t>연구에서 </a:t>
            </a:r>
            <a:r>
              <a:rPr lang="en-US" altLang="ko-KR" dirty="0">
                <a:latin typeface="+mj-ea"/>
                <a:ea typeface="+mj-ea"/>
              </a:rPr>
              <a:t>conventional CPB</a:t>
            </a:r>
            <a:r>
              <a:rPr lang="ko-KR" altLang="en-US" dirty="0">
                <a:latin typeface="+mj-ea"/>
                <a:ea typeface="+mj-ea"/>
              </a:rPr>
              <a:t>와 비교했을 때 우월하지 않음</a:t>
            </a:r>
            <a:endParaRPr lang="en-US" altLang="ko-KR" dirty="0">
              <a:latin typeface="+mj-ea"/>
              <a:ea typeface="+mj-ea"/>
            </a:endParaRPr>
          </a:p>
          <a:p>
            <a:pPr marL="457200" lvl="1" indent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	 </a:t>
            </a:r>
            <a:r>
              <a:rPr lang="en-US" altLang="ko-KR" sz="2000" dirty="0" err="1">
                <a:latin typeface="+mj-ea"/>
                <a:ea typeface="+mj-ea"/>
              </a:rPr>
              <a:t>MiECC</a:t>
            </a:r>
            <a:r>
              <a:rPr lang="ko-KR" altLang="en-US" sz="2000" dirty="0">
                <a:latin typeface="+mj-ea"/>
                <a:ea typeface="+mj-ea"/>
              </a:rPr>
              <a:t> 정의 및 설계가 연구마다 상이</a:t>
            </a:r>
            <a:endParaRPr lang="en-US" altLang="ko-KR" sz="2000" dirty="0">
              <a:latin typeface="+mj-ea"/>
              <a:ea typeface="+mj-ea"/>
            </a:endParaRP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ko-KR" sz="2000" dirty="0">
              <a:latin typeface="+mj-ea"/>
              <a:ea typeface="+mj-ea"/>
            </a:endParaRPr>
          </a:p>
          <a:p>
            <a:pPr lvl="1"/>
            <a:endParaRPr lang="ko-KR" altLang="en-US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MiECC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43450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75800B6-7BA2-42D1-9ED4-B2F41ABBE8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2662"/>
          <a:stretch/>
        </p:blipFill>
        <p:spPr>
          <a:xfrm>
            <a:off x="501321" y="1667047"/>
            <a:ext cx="11189358" cy="4226475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0B0F4105-6722-4A0B-AAF5-A58FD370F0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CPB #1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F17D427-CBB1-446F-9AC3-5D57A6B138B5}"/>
              </a:ext>
            </a:extLst>
          </p:cNvPr>
          <p:cNvSpPr/>
          <p:nvPr/>
        </p:nvSpPr>
        <p:spPr>
          <a:xfrm>
            <a:off x="467335" y="4635062"/>
            <a:ext cx="11264584" cy="125846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986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+mj-ea"/>
                <a:ea typeface="+mj-ea"/>
              </a:rPr>
              <a:t>CPB </a:t>
            </a:r>
            <a:r>
              <a:rPr lang="ko-KR" altLang="en-US" sz="2000" dirty="0">
                <a:latin typeface="+mj-ea"/>
                <a:ea typeface="+mj-ea"/>
              </a:rPr>
              <a:t>시작 전 환자의 혈액으로 </a:t>
            </a:r>
            <a:r>
              <a:rPr lang="en-US" altLang="ko-KR" sz="2000" dirty="0">
                <a:latin typeface="+mj-ea"/>
                <a:ea typeface="+mj-ea"/>
              </a:rPr>
              <a:t>priming solution</a:t>
            </a:r>
            <a:r>
              <a:rPr lang="ko-KR" altLang="en-US" sz="2000" dirty="0">
                <a:latin typeface="+mj-ea"/>
                <a:ea typeface="+mj-ea"/>
              </a:rPr>
              <a:t>을 대체하여 희석을 최소화하는 방법</a:t>
            </a:r>
            <a:endParaRPr lang="en-US" altLang="ko-KR" sz="2000" dirty="0">
              <a:latin typeface="+mj-ea"/>
              <a:ea typeface="+mj-ea"/>
            </a:endParaRPr>
          </a:p>
          <a:p>
            <a:endParaRPr lang="en-US" altLang="ko-KR" sz="2000" dirty="0">
              <a:latin typeface="+mj-ea"/>
              <a:ea typeface="+mj-ea"/>
            </a:endParaRPr>
          </a:p>
          <a:p>
            <a:r>
              <a:rPr lang="ko-KR" altLang="en-US" sz="2000" dirty="0">
                <a:latin typeface="+mj-ea"/>
                <a:ea typeface="+mj-ea"/>
              </a:rPr>
              <a:t>방식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Retrograde Autologous Priming (RAP)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Antegrade Autologous Priming (AAP)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err="1">
                <a:latin typeface="+mj-ea"/>
                <a:ea typeface="+mj-ea"/>
              </a:rPr>
              <a:t>Haematic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Antegrade Repriming (HAR)</a:t>
            </a: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RAP/AAP 모두 안전하고 효과적, 혈액 희석 및 수혈 필요량 감소 입증</a:t>
            </a:r>
            <a:endParaRPr lang="en-US" altLang="ko-KR" sz="2000" dirty="0">
              <a:latin typeface="+mj-ea"/>
              <a:ea typeface="+mj-ea"/>
            </a:endParaRP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표준화된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haematic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AAP에서는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희석량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300mL로 감소, 수혈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, 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ICU 재원기간 모두 감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소</a:t>
            </a:r>
            <a:endParaRPr lang="en-US" altLang="ko-KR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Autologous priming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05298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0B0F4105-6722-4A0B-AAF5-A58FD370F0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CPB #2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F7F21DF-1502-45C3-BCFE-41A06D99D0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577"/>
          <a:stretch/>
        </p:blipFill>
        <p:spPr>
          <a:xfrm>
            <a:off x="501319" y="2154316"/>
            <a:ext cx="11189359" cy="36984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7822BDC-1634-4D21-8F86-5C818DF2A4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4812"/>
          <a:stretch/>
        </p:blipFill>
        <p:spPr>
          <a:xfrm>
            <a:off x="501320" y="1680258"/>
            <a:ext cx="11189358" cy="463172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E6EE28C9-C7F4-4DDF-8616-AA365789F7AA}"/>
              </a:ext>
            </a:extLst>
          </p:cNvPr>
          <p:cNvSpPr/>
          <p:nvPr/>
        </p:nvSpPr>
        <p:spPr>
          <a:xfrm>
            <a:off x="501319" y="2574122"/>
            <a:ext cx="11264584" cy="1083478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6564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ko-KR" sz="2000" dirty="0">
                <a:latin typeface="+mj-ea"/>
                <a:ea typeface="+mj-ea"/>
              </a:rPr>
              <a:t>Post-CPB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coagulopathy</a:t>
            </a:r>
            <a:r>
              <a:rPr lang="ko-KR" altLang="en-US" sz="2000" dirty="0">
                <a:latin typeface="+mj-ea"/>
                <a:ea typeface="+mj-ea"/>
              </a:rPr>
              <a:t>와 혈액제제 요구량 증가의 주요 원인</a:t>
            </a:r>
            <a:endParaRPr lang="en-US" altLang="ko-KR" sz="2000" dirty="0"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Hypothermia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(&lt;32°C)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Metabolic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acidosis</a:t>
            </a: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Prolonged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aPTT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(&gt; 40s)</a:t>
            </a: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Hypocalcemia</a:t>
            </a: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CRP/알부민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ratio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증가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457200" lvl="1" indent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 Thrombin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 생성과 응고 연쇄를 억제하여 지혈을 방해</a:t>
            </a:r>
            <a:endParaRPr lang="en-US" altLang="ko-KR" sz="2000" dirty="0">
              <a:latin typeface="+mj-ea"/>
              <a:ea typeface="+mj-ea"/>
            </a:endParaRPr>
          </a:p>
          <a:p>
            <a:pPr marL="0" indent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indent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ko-KR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Coagulation-friendly environment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27802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Autofit/>
          </a:bodyPr>
          <a:lstStyle/>
          <a:p>
            <a:pPr marL="0" indent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Body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temperature </a:t>
            </a: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ko-KR" sz="2000" dirty="0">
                <a:latin typeface="+mj-ea"/>
                <a:ea typeface="+mj-ea"/>
              </a:rPr>
              <a:t>Normothermia 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유지 시 출혈 감소, 34–36°C 범위가 가장 이상적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ko-KR" altLang="en-US" sz="2000" dirty="0">
                <a:latin typeface="+mj-ea"/>
                <a:ea typeface="+mj-ea"/>
              </a:rPr>
              <a:t>심한 </a:t>
            </a:r>
            <a:r>
              <a:rPr lang="ko-KR" altLang="en-US" sz="2000" dirty="0" err="1">
                <a:latin typeface="+mj-ea"/>
                <a:ea typeface="+mj-ea"/>
              </a:rPr>
              <a:t>저체온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(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&lt;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26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°C</a:t>
            </a:r>
            <a:r>
              <a:rPr lang="en-US" altLang="ko-KR" sz="2000" dirty="0">
                <a:latin typeface="+mj-ea"/>
                <a:ea typeface="+mj-ea"/>
              </a:rPr>
              <a:t>)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protamine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의 항응고제 역전 효과</a:t>
            </a:r>
            <a:endParaRPr lang="en-US" altLang="ko-KR" sz="2000" dirty="0"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28°C 경도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저체온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+ 선택적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뇌관류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→ 대동맥궁 수술 시 뇌 보호 및 출혈 감소</a:t>
            </a: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급속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재가온은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금지, 점진적 </a:t>
            </a:r>
            <a:r>
              <a:rPr kumimoji="0" lang="ko-KR" altLang="ko-KR" sz="20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재가온이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응고장애 예방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indent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marL="0" indent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산</a:t>
            </a: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-</a:t>
            </a:r>
            <a:r>
              <a:rPr kumimoji="0" lang="ko-KR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염기 균형</a:t>
            </a:r>
            <a:endParaRPr kumimoji="0" lang="en-US" altLang="ko-KR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lv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Metabolic acidosis, hypoalbuminemia, hypocalcemia</a:t>
            </a:r>
            <a:r>
              <a:rPr kumimoji="0" lang="ko-KR" altLang="ko-KR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 </a:t>
            </a:r>
            <a:endParaRPr lang="en-US" altLang="ko-KR" sz="2000" dirty="0">
              <a:latin typeface="+mj-ea"/>
              <a:ea typeface="+mj-ea"/>
            </a:endParaRPr>
          </a:p>
          <a:p>
            <a:pPr lvl="2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kumimoji="0" lang="ko-KR" altLang="ko-KR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ea"/>
                <a:ea typeface="+mj-ea"/>
              </a:rPr>
              <a:t>심한 출혈 예측 인자</a:t>
            </a:r>
            <a:endParaRPr kumimoji="0" lang="en-US" altLang="ko-KR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  <a:p>
            <a:pPr lvl="2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à"/>
            </a:pPr>
            <a:r>
              <a:rPr lang="ko-KR" altLang="en-US" dirty="0">
                <a:latin typeface="+mj-ea"/>
                <a:ea typeface="+mj-ea"/>
              </a:rPr>
              <a:t>신속한 교정이 필요</a:t>
            </a:r>
            <a:endParaRPr lang="en-US" altLang="ko-KR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Coagulation-friendly environment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42071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0B0F4105-6722-4A0B-AAF5-A58FD370F0E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8248197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CPB #2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F7F21DF-1502-45C3-BCFE-41A06D99D0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577"/>
          <a:stretch/>
        </p:blipFill>
        <p:spPr>
          <a:xfrm>
            <a:off x="501319" y="2154316"/>
            <a:ext cx="11189359" cy="36984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7822BDC-1634-4D21-8F86-5C818DF2A4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4812"/>
          <a:stretch/>
        </p:blipFill>
        <p:spPr>
          <a:xfrm>
            <a:off x="501320" y="1680258"/>
            <a:ext cx="11189358" cy="463172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E6EE28C9-C7F4-4DDF-8616-AA365789F7AA}"/>
              </a:ext>
            </a:extLst>
          </p:cNvPr>
          <p:cNvSpPr/>
          <p:nvPr/>
        </p:nvSpPr>
        <p:spPr>
          <a:xfrm>
            <a:off x="480299" y="3583114"/>
            <a:ext cx="11264584" cy="2259127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851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BAAA44E-4AE4-4FFC-8BF1-F09BA601A114}"/>
              </a:ext>
            </a:extLst>
          </p:cNvPr>
          <p:cNvSpPr txBox="1">
            <a:spLocks/>
          </p:cNvSpPr>
          <p:nvPr/>
        </p:nvSpPr>
        <p:spPr>
          <a:xfrm>
            <a:off x="0" y="2639005"/>
            <a:ext cx="12192000" cy="1579989"/>
          </a:xfrm>
          <a:prstGeom prst="rect">
            <a:avLst/>
          </a:prstGeom>
          <a:gradFill>
            <a:gsLst>
              <a:gs pos="14000">
                <a:srgbClr val="BCCCE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/>
              </a:gs>
              <a:gs pos="86000">
                <a:schemeClr val="accent1">
                  <a:lumMod val="45000"/>
                  <a:lumOff val="55000"/>
                </a:schemeClr>
              </a:gs>
              <a:gs pos="50000">
                <a:srgbClr val="203864"/>
              </a:gs>
            </a:gsLst>
            <a:lin ang="5400000" scaled="1"/>
          </a:gra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Intraoperative Anticoagulation</a:t>
            </a:r>
            <a:endParaRPr lang="ko-KR" altLang="en-US" sz="4500" i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786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+mj-ea"/>
                <a:ea typeface="+mj-ea"/>
              </a:rPr>
              <a:t>Heparin</a:t>
            </a:r>
            <a:r>
              <a:rPr lang="ko-KR" altLang="en-US" sz="2000" dirty="0">
                <a:latin typeface="+mj-ea"/>
                <a:ea typeface="+mj-ea"/>
              </a:rPr>
              <a:t>의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r>
              <a:rPr lang="ko-KR" altLang="en-US" sz="2000" dirty="0">
                <a:latin typeface="+mj-ea"/>
                <a:ea typeface="+mj-ea"/>
              </a:rPr>
              <a:t>작용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AT: thrombin</a:t>
            </a:r>
            <a:r>
              <a:rPr lang="ko-KR" altLang="en-US" sz="2000" dirty="0">
                <a:latin typeface="+mj-ea"/>
                <a:ea typeface="+mj-ea"/>
              </a:rPr>
              <a:t>과 </a:t>
            </a:r>
            <a:r>
              <a:rPr lang="en-US" altLang="ko-KR" sz="2000" dirty="0">
                <a:latin typeface="+mj-ea"/>
                <a:ea typeface="+mj-ea"/>
              </a:rPr>
              <a:t>factor </a:t>
            </a:r>
            <a:r>
              <a:rPr lang="en-US" altLang="ko-KR" sz="2000" dirty="0" err="1">
                <a:latin typeface="+mj-ea"/>
                <a:ea typeface="+mj-ea"/>
              </a:rPr>
              <a:t>Xa</a:t>
            </a:r>
            <a:r>
              <a:rPr lang="ko-KR" altLang="en-US" sz="2000" dirty="0">
                <a:latin typeface="+mj-ea"/>
                <a:ea typeface="+mj-ea"/>
              </a:rPr>
              <a:t>를 비활성화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Antithrombin (AT)</a:t>
            </a:r>
            <a:r>
              <a:rPr lang="ko-KR" altLang="en-US" sz="2000" dirty="0">
                <a:latin typeface="+mj-ea"/>
                <a:ea typeface="+mj-ea"/>
              </a:rPr>
              <a:t>에 결합하여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능력을 증가</a:t>
            </a:r>
            <a:endParaRPr lang="en-US" altLang="ko-KR" sz="2000" dirty="0">
              <a:latin typeface="+mj-ea"/>
              <a:ea typeface="+mj-ea"/>
            </a:endParaRPr>
          </a:p>
          <a:p>
            <a:endParaRPr lang="en-US" altLang="ko-KR" sz="2000" dirty="0">
              <a:latin typeface="+mj-ea"/>
              <a:ea typeface="+mj-ea"/>
            </a:endParaRPr>
          </a:p>
          <a:p>
            <a:endParaRPr lang="en-US" altLang="ko-KR" sz="2000" dirty="0">
              <a:latin typeface="+mj-ea"/>
              <a:ea typeface="+mj-ea"/>
            </a:endParaRPr>
          </a:p>
          <a:p>
            <a:r>
              <a:rPr lang="en-US" altLang="ko-KR" sz="2000" dirty="0">
                <a:latin typeface="+mj-ea"/>
                <a:ea typeface="+mj-ea"/>
              </a:rPr>
              <a:t>Heparin </a:t>
            </a:r>
            <a:r>
              <a:rPr lang="ko-KR" altLang="en-US" sz="2000" dirty="0">
                <a:latin typeface="+mj-ea"/>
                <a:ea typeface="+mj-ea"/>
              </a:rPr>
              <a:t>조절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en-US" altLang="ko-KR" sz="2000" dirty="0">
                <a:solidFill>
                  <a:srgbClr val="C00000"/>
                </a:solidFill>
                <a:latin typeface="+mj-ea"/>
                <a:ea typeface="+mj-ea"/>
              </a:rPr>
              <a:t>ACT(Activated Clotting Time)-guided measurement</a:t>
            </a:r>
          </a:p>
          <a:p>
            <a:pPr lvl="2"/>
            <a:r>
              <a:rPr lang="ko-KR" altLang="en-US" dirty="0">
                <a:latin typeface="+mj-ea"/>
                <a:ea typeface="+mj-ea"/>
              </a:rPr>
              <a:t>시작용량</a:t>
            </a:r>
            <a:r>
              <a:rPr lang="en-US" altLang="ko-KR" dirty="0">
                <a:latin typeface="+mj-ea"/>
                <a:ea typeface="+mj-ea"/>
              </a:rPr>
              <a:t>: 300 to 600 IU/kg, ACT </a:t>
            </a:r>
            <a:r>
              <a:rPr lang="ko-KR" altLang="en-US" dirty="0">
                <a:latin typeface="+mj-ea"/>
                <a:ea typeface="+mj-ea"/>
              </a:rPr>
              <a:t>보면서 수술 중 추가 용량 투여</a:t>
            </a:r>
            <a:endParaRPr lang="en-US" altLang="ko-KR" dirty="0">
              <a:latin typeface="+mj-ea"/>
              <a:ea typeface="+mj-ea"/>
            </a:endParaRPr>
          </a:p>
          <a:p>
            <a:pPr lvl="2"/>
            <a:r>
              <a:rPr lang="en-US" altLang="ko-KR" dirty="0">
                <a:latin typeface="+mj-ea"/>
                <a:ea typeface="+mj-ea"/>
              </a:rPr>
              <a:t>Target value: 300-600 sec</a:t>
            </a:r>
          </a:p>
          <a:p>
            <a:pPr lvl="2"/>
            <a:r>
              <a:rPr lang="en-US" altLang="ko-KR" dirty="0">
                <a:latin typeface="+mj-ea"/>
                <a:ea typeface="+mj-ea"/>
              </a:rPr>
              <a:t>Pitfalls: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Heparin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resistance &amp; Heparin rebound</a:t>
            </a:r>
          </a:p>
          <a:p>
            <a:pPr lvl="1"/>
            <a:r>
              <a:rPr lang="en-US" altLang="ko-KR" sz="2000" dirty="0">
                <a:solidFill>
                  <a:srgbClr val="C00000"/>
                </a:solidFill>
                <a:latin typeface="+mj-ea"/>
                <a:ea typeface="+mj-ea"/>
              </a:rPr>
              <a:t>Heparin-level Guided Measurement</a:t>
            </a:r>
          </a:p>
          <a:p>
            <a:pPr lvl="2"/>
            <a:r>
              <a:rPr lang="en-US" altLang="ko-KR" dirty="0">
                <a:latin typeface="+mj-ea"/>
                <a:ea typeface="+mj-ea"/>
              </a:rPr>
              <a:t>protamine titration using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ROTEM (rotational </a:t>
            </a:r>
            <a:r>
              <a:rPr lang="en-US" altLang="ko-KR" dirty="0" err="1">
                <a:latin typeface="+mj-ea"/>
                <a:ea typeface="+mj-ea"/>
              </a:rPr>
              <a:t>thromboelastometry</a:t>
            </a:r>
            <a:r>
              <a:rPr lang="en-US" altLang="ko-KR" dirty="0">
                <a:latin typeface="+mj-ea"/>
                <a:ea typeface="+mj-ea"/>
              </a:rPr>
              <a:t>)</a:t>
            </a:r>
          </a:p>
          <a:p>
            <a:pPr lvl="2"/>
            <a:r>
              <a:rPr lang="en-US" altLang="ko-KR" dirty="0">
                <a:latin typeface="+mj-ea"/>
                <a:ea typeface="+mj-ea"/>
              </a:rPr>
              <a:t>Heparin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ko-KR" altLang="en-US" dirty="0" err="1">
                <a:latin typeface="+mj-ea"/>
                <a:ea typeface="+mj-ea"/>
              </a:rPr>
              <a:t>투여량을</a:t>
            </a:r>
            <a:r>
              <a:rPr lang="ko-KR" altLang="en-US" dirty="0">
                <a:latin typeface="+mj-ea"/>
                <a:ea typeface="+mj-ea"/>
              </a:rPr>
              <a:t> 줄일 수 있는 잠재적 이점 </a:t>
            </a:r>
            <a:r>
              <a:rPr lang="en-US" altLang="ko-KR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dirty="0">
                <a:latin typeface="+mj-ea"/>
                <a:ea typeface="+mj-ea"/>
              </a:rPr>
              <a:t>수술</a:t>
            </a:r>
            <a:r>
              <a:rPr lang="en-US" altLang="ko-KR" dirty="0">
                <a:latin typeface="+mj-ea"/>
                <a:ea typeface="+mj-ea"/>
              </a:rPr>
              <a:t> </a:t>
            </a:r>
            <a:r>
              <a:rPr lang="ko-KR" altLang="en-US" dirty="0">
                <a:latin typeface="+mj-ea"/>
                <a:ea typeface="+mj-ea"/>
              </a:rPr>
              <a:t>전후 혈액 보존에 도움이 될 수 있음</a:t>
            </a:r>
            <a:endParaRPr lang="en-US" altLang="ko-KR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Heparin and anticoagulation monitoring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6E310F4B-713D-477C-830D-29BE4948C9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91857"/>
              </p:ext>
            </p:extLst>
          </p:nvPr>
        </p:nvGraphicFramePr>
        <p:xfrm>
          <a:off x="7313310" y="1122634"/>
          <a:ext cx="4572002" cy="2357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47058">
                  <a:extLst>
                    <a:ext uri="{9D8B030D-6E8A-4147-A177-3AD203B41FA5}">
                      <a16:colId xmlns:a16="http://schemas.microsoft.com/office/drawing/2014/main" val="2137948446"/>
                    </a:ext>
                  </a:extLst>
                </a:gridCol>
                <a:gridCol w="1812472">
                  <a:extLst>
                    <a:ext uri="{9D8B030D-6E8A-4147-A177-3AD203B41FA5}">
                      <a16:colId xmlns:a16="http://schemas.microsoft.com/office/drawing/2014/main" val="517619473"/>
                    </a:ext>
                  </a:extLst>
                </a:gridCol>
                <a:gridCol w="1812472">
                  <a:extLst>
                    <a:ext uri="{9D8B030D-6E8A-4147-A177-3AD203B41FA5}">
                      <a16:colId xmlns:a16="http://schemas.microsoft.com/office/drawing/2014/main" val="24093746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ACT-guided</a:t>
                      </a:r>
                      <a:endParaRPr lang="ko-KR" altLang="en-US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Heparin-level guided</a:t>
                      </a:r>
                      <a:endParaRPr lang="ko-KR" altLang="en-US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5093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1" dirty="0"/>
                        <a:t>측정</a:t>
                      </a:r>
                      <a:r>
                        <a:rPr lang="en-US" altLang="ko-KR" sz="1300" b="1" dirty="0"/>
                        <a:t> </a:t>
                      </a:r>
                      <a:r>
                        <a:rPr lang="ko-KR" altLang="en-US" sz="1300" b="1" dirty="0"/>
                        <a:t>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/>
                        <a:t>응고 시간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/>
                        <a:t>혈중 </a:t>
                      </a:r>
                      <a:r>
                        <a:rPr lang="en-US" altLang="ko-KR" sz="1300" b="1" dirty="0"/>
                        <a:t>heparin</a:t>
                      </a:r>
                      <a:r>
                        <a:rPr lang="ko-KR" altLang="en-US" sz="1300" b="1" dirty="0"/>
                        <a:t> 농도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830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1" dirty="0"/>
                        <a:t>측정</a:t>
                      </a:r>
                      <a:r>
                        <a:rPr lang="en-US" altLang="ko-KR" sz="1300" b="1" dirty="0"/>
                        <a:t> </a:t>
                      </a:r>
                      <a:r>
                        <a:rPr lang="ko-KR" altLang="en-US" sz="1300" b="1" dirty="0"/>
                        <a:t>방식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err="1"/>
                        <a:t>전혈</a:t>
                      </a:r>
                      <a:r>
                        <a:rPr lang="ko-KR" altLang="en-US" sz="1300" b="1" dirty="0"/>
                        <a:t> 응고시간 </a:t>
                      </a:r>
                      <a:r>
                        <a:rPr lang="en-US" altLang="ko-KR" sz="1300" b="1" dirty="0"/>
                        <a:t>(sec)</a:t>
                      </a:r>
                      <a:endParaRPr lang="ko-KR" altLang="en-US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/>
                        <a:t>Protamine titration</a:t>
                      </a:r>
                      <a:endParaRPr lang="ko-KR" altLang="en-US" sz="13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112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1" dirty="0"/>
                        <a:t>장점</a:t>
                      </a:r>
                      <a:r>
                        <a:rPr lang="en-US" altLang="ko-KR" sz="1300" b="1" dirty="0"/>
                        <a:t> </a:t>
                      </a:r>
                      <a:endParaRPr lang="ko-KR" altLang="en-US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/>
                        <a:t>빠름</a:t>
                      </a:r>
                      <a:r>
                        <a:rPr lang="en-US" altLang="ko-KR" sz="1300" b="1" dirty="0"/>
                        <a:t>, </a:t>
                      </a:r>
                      <a:r>
                        <a:rPr lang="ko-KR" altLang="en-US" sz="1300" b="1" dirty="0"/>
                        <a:t>간편</a:t>
                      </a:r>
                      <a:r>
                        <a:rPr lang="en-US" altLang="ko-KR" sz="1300" b="1" dirty="0"/>
                        <a:t>, </a:t>
                      </a:r>
                      <a:r>
                        <a:rPr lang="ko-KR" altLang="en-US" sz="1300" b="1" dirty="0"/>
                        <a:t>널리 사용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/>
                        <a:t>정확한 농도 평가</a:t>
                      </a:r>
                      <a:r>
                        <a:rPr lang="en-US" altLang="ko-KR" sz="1300" b="1" dirty="0"/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dirty="0"/>
                        <a:t>개별화 가능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461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1" dirty="0"/>
                        <a:t>단점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err="1"/>
                        <a:t>비특이적</a:t>
                      </a:r>
                      <a:r>
                        <a:rPr lang="en-US" altLang="ko-KR" sz="1300" b="1" dirty="0"/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dirty="0"/>
                        <a:t>외부요인 영향 많음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/>
                        <a:t>장비 비쌈</a:t>
                      </a:r>
                      <a:r>
                        <a:rPr lang="en-US" altLang="ko-KR" sz="1300" b="1" dirty="0"/>
                        <a:t>, </a:t>
                      </a:r>
                      <a:r>
                        <a:rPr lang="ko-KR" altLang="en-US" sz="1300" b="1" dirty="0"/>
                        <a:t>시간 소요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0793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128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1806876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9278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2536221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말풍선: 타원형 7">
            <a:extLst>
              <a:ext uri="{FF2B5EF4-FFF2-40B4-BE49-F238E27FC236}">
                <a16:creationId xmlns:a16="http://schemas.microsoft.com/office/drawing/2014/main" id="{2B08432A-6DF6-4B09-8254-EF494F5F29BF}"/>
              </a:ext>
            </a:extLst>
          </p:cNvPr>
          <p:cNvSpPr/>
          <p:nvPr/>
        </p:nvSpPr>
        <p:spPr>
          <a:xfrm>
            <a:off x="7195458" y="955141"/>
            <a:ext cx="2503714" cy="794810"/>
          </a:xfrm>
          <a:prstGeom prst="wedgeEllipseCallout">
            <a:avLst>
              <a:gd name="adj1" fmla="val 33946"/>
              <a:gd name="adj2" fmla="val 163851"/>
            </a:avLst>
          </a:prstGeom>
          <a:solidFill>
            <a:schemeClr val="bg1"/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accent2">
                    <a:lumMod val="75000"/>
                  </a:schemeClr>
                </a:solidFill>
              </a:rPr>
              <a:t>H 100IU : P 1mg</a:t>
            </a:r>
            <a:endParaRPr lang="ko-KR" altLang="en-US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52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+mj-ea"/>
                <a:ea typeface="+mj-ea"/>
              </a:rPr>
              <a:t>Heparin</a:t>
            </a:r>
            <a:r>
              <a:rPr lang="ko-KR" altLang="en-US" sz="2000" dirty="0">
                <a:latin typeface="+mj-ea"/>
                <a:ea typeface="+mj-ea"/>
              </a:rPr>
              <a:t> 효과 중화</a:t>
            </a:r>
            <a:r>
              <a:rPr lang="en-US" altLang="ko-KR" sz="2000" dirty="0">
                <a:latin typeface="+mj-ea"/>
                <a:ea typeface="+mj-ea"/>
              </a:rPr>
              <a:t>, heparin-AT complexes</a:t>
            </a:r>
            <a:r>
              <a:rPr lang="ko-KR" altLang="en-US" sz="2000" dirty="0">
                <a:latin typeface="+mj-ea"/>
                <a:ea typeface="+mj-ea"/>
              </a:rPr>
              <a:t>에 결합하여 비활성화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혈액의 응고 능력 회복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+mj-ea"/>
                <a:ea typeface="+mj-ea"/>
              </a:rPr>
              <a:t>과소 투여 시</a:t>
            </a:r>
            <a:r>
              <a:rPr lang="en-US" altLang="ko-KR" sz="2000" dirty="0">
                <a:latin typeface="+mj-ea"/>
                <a:ea typeface="+mj-ea"/>
              </a:rPr>
              <a:t>,</a:t>
            </a:r>
            <a:r>
              <a:rPr lang="ko-KR" altLang="en-US" sz="2000" dirty="0">
                <a:latin typeface="+mj-ea"/>
                <a:ea typeface="+mj-ea"/>
              </a:rPr>
              <a:t> 수술 후 출혈 위험이 증가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+mj-ea"/>
                <a:ea typeface="+mj-ea"/>
              </a:rPr>
              <a:t>과다 투여 시</a:t>
            </a:r>
            <a:r>
              <a:rPr lang="en-US" altLang="ko-KR" sz="2000" dirty="0">
                <a:latin typeface="+mj-ea"/>
                <a:ea typeface="+mj-ea"/>
              </a:rPr>
              <a:t>,</a:t>
            </a:r>
            <a:r>
              <a:rPr lang="ko-KR" altLang="en-US" sz="2000" dirty="0">
                <a:latin typeface="+mj-ea"/>
                <a:ea typeface="+mj-ea"/>
              </a:rPr>
              <a:t> 혈소판 기능 저하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혈전 강도</a:t>
            </a:r>
            <a:r>
              <a:rPr lang="en-US" altLang="ko-KR" sz="2000" dirty="0">
                <a:latin typeface="+mj-ea"/>
                <a:ea typeface="+mj-ea"/>
              </a:rPr>
              <a:t>(clot firmness) </a:t>
            </a:r>
            <a:r>
              <a:rPr lang="ko-KR" altLang="en-US" sz="2000" dirty="0">
                <a:latin typeface="+mj-ea"/>
                <a:ea typeface="+mj-ea"/>
              </a:rPr>
              <a:t>감소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섬유소 용해</a:t>
            </a:r>
            <a:r>
              <a:rPr lang="en-US" altLang="ko-KR" sz="2000" dirty="0">
                <a:latin typeface="+mj-ea"/>
                <a:ea typeface="+mj-ea"/>
              </a:rPr>
              <a:t>(fibrinolysis) </a:t>
            </a:r>
            <a:r>
              <a:rPr lang="ko-KR" altLang="en-US" sz="2000" dirty="0">
                <a:latin typeface="+mj-ea"/>
                <a:ea typeface="+mj-ea"/>
              </a:rPr>
              <a:t>과활성화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</a:rPr>
              <a:t>과도한 출혈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sz="20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+mj-ea"/>
                <a:ea typeface="+mj-ea"/>
              </a:rPr>
              <a:t>Adverse reactions</a:t>
            </a: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hypotension, bradycardia, pulmonary vasoconstriction or allergic responses d/t Immunologic and inflammatory changes </a:t>
            </a:r>
          </a:p>
          <a:p>
            <a:pPr lvl="1"/>
            <a:r>
              <a:rPr lang="ko-KR" altLang="en-US" sz="2000" dirty="0">
                <a:latin typeface="+mj-ea"/>
                <a:ea typeface="+mj-ea"/>
              </a:rPr>
              <a:t>이러한 위험을 줄이기 위해 천천히 주입하는 것이 권장</a:t>
            </a:r>
            <a:endParaRPr lang="en-US" altLang="ko-KR" sz="2000" dirty="0">
              <a:latin typeface="+mj-ea"/>
              <a:ea typeface="+mj-ea"/>
            </a:endParaRPr>
          </a:p>
          <a:p>
            <a:pPr lvl="1"/>
            <a:r>
              <a:rPr lang="en-US" altLang="ko-KR" sz="2000" dirty="0">
                <a:latin typeface="+mj-ea"/>
                <a:ea typeface="+mj-ea"/>
              </a:rPr>
              <a:t>ASA</a:t>
            </a:r>
            <a:r>
              <a:rPr lang="ko-KR" altLang="en-US" sz="2000" dirty="0">
                <a:latin typeface="+mj-ea"/>
                <a:ea typeface="+mj-ea"/>
              </a:rPr>
              <a:t> 또는 항히스타민제의 예방적 투여</a:t>
            </a:r>
            <a:endParaRPr lang="en-US" altLang="ko-KR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Protamine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016694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17588D0-4A50-4177-A7EE-EBD7FB501E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56" y="1011617"/>
            <a:ext cx="5660530" cy="1865850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Protamine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9857000-BDCF-499C-9E48-1FB01DF2DD13}"/>
              </a:ext>
            </a:extLst>
          </p:cNvPr>
          <p:cNvSpPr/>
          <p:nvPr/>
        </p:nvSpPr>
        <p:spPr>
          <a:xfrm>
            <a:off x="6240687" y="1021748"/>
            <a:ext cx="5654224" cy="1630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RCT, single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Protamine titration (n=30) vs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고정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비율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(1:1; n=30)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Protamine titration group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에서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ko-KR" sz="16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총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protamine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 용량이 유의하게 감소</a:t>
            </a:r>
            <a:endParaRPr lang="en-US" altLang="ko-KR" sz="16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ROTEM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검사상 응고 기능이 개선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CE1073C-898D-4173-B935-4F0C63F2FA41}"/>
              </a:ext>
            </a:extLst>
          </p:cNvPr>
          <p:cNvSpPr/>
          <p:nvPr/>
        </p:nvSpPr>
        <p:spPr>
          <a:xfrm>
            <a:off x="6240687" y="2471489"/>
            <a:ext cx="5654224" cy="17511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RCT, multi-center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protamine-to-heparin 0.8 (n = 49) vs 1.3 (n = 47)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24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시간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출혈량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: 0.8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 비율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470ml vs 1.3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비율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615ml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(p=0.021)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실험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(in vitro)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결과와 일치하게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,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임상에서도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protamine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을 과량으로 사용하면 응고 억제와 출혈 증가가 관찰됨</a:t>
            </a:r>
            <a:endParaRPr lang="en-US" altLang="ko-KR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7595B3A-77C0-4D39-8F30-CF813F317B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55" y="2489556"/>
            <a:ext cx="5660532" cy="2495672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BFC8121-196F-4CD6-A6E0-28F4810348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855" y="4240732"/>
            <a:ext cx="5660532" cy="2497524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B0FDD138-BECB-4608-A51B-59AC38663E20}"/>
              </a:ext>
            </a:extLst>
          </p:cNvPr>
          <p:cNvSpPr/>
          <p:nvPr/>
        </p:nvSpPr>
        <p:spPr>
          <a:xfrm>
            <a:off x="6240687" y="4229847"/>
            <a:ext cx="5654224" cy="20947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RCT, single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Total 132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명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, </a:t>
            </a:r>
            <a:r>
              <a:rPr lang="en-US" altLang="ko-KR" sz="1600" dirty="0" err="1">
                <a:solidFill>
                  <a:schemeClr val="bg1"/>
                </a:solidFill>
                <a:latin typeface="+mj-ea"/>
                <a:ea typeface="+mj-ea"/>
              </a:rPr>
              <a:t>MiECC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시스템 적용</a:t>
            </a:r>
            <a:endParaRPr lang="en-US" altLang="ko-KR" sz="16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Individualized</a:t>
            </a:r>
            <a:r>
              <a:rPr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heparin-protamine titration vs 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j-ea"/>
                <a:ea typeface="+mj-ea"/>
              </a:rPr>
              <a:t>IHPT</a:t>
            </a:r>
            <a:r>
              <a:rPr lang="ko-KR" altLang="en-US" sz="1600" dirty="0">
                <a:latin typeface="+mj-ea"/>
                <a:ea typeface="+mj-ea"/>
              </a:rPr>
              <a:t>군에서 </a:t>
            </a:r>
            <a:r>
              <a:rPr lang="en-US" altLang="ko-KR" sz="1600" dirty="0">
                <a:latin typeface="+mj-ea"/>
                <a:ea typeface="+mj-ea"/>
              </a:rPr>
              <a:t>Protamine </a:t>
            </a:r>
            <a:r>
              <a:rPr lang="ko-KR" altLang="en-US" sz="1600" dirty="0">
                <a:latin typeface="+mj-ea"/>
                <a:ea typeface="+mj-ea"/>
              </a:rPr>
              <a:t>사용량 유의하게 감소함</a:t>
            </a:r>
            <a:endParaRPr lang="en-US" altLang="ko-KR" sz="1600" dirty="0">
              <a:latin typeface="+mj-ea"/>
              <a:ea typeface="+mj-ea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+mj-ea"/>
                <a:ea typeface="+mj-ea"/>
              </a:rPr>
              <a:t>CABG:</a:t>
            </a:r>
            <a:r>
              <a:rPr lang="ko-KR" altLang="en-US" sz="1600" dirty="0">
                <a:latin typeface="+mj-ea"/>
                <a:ea typeface="+mj-ea"/>
              </a:rPr>
              <a:t> </a:t>
            </a:r>
            <a:r>
              <a:rPr lang="en-US" altLang="ko-KR" sz="1600" dirty="0">
                <a:latin typeface="+mj-ea"/>
                <a:ea typeface="+mj-ea"/>
              </a:rPr>
              <a:t>118±24 mg vs 163±61 mg (p&lt;0.001)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+mj-ea"/>
                <a:ea typeface="+mj-ea"/>
              </a:rPr>
              <a:t>non-CABG:</a:t>
            </a:r>
            <a:r>
              <a:rPr lang="ko-KR" altLang="en-US" sz="1600" dirty="0">
                <a:latin typeface="+mj-ea"/>
                <a:ea typeface="+mj-ea"/>
              </a:rPr>
              <a:t> </a:t>
            </a:r>
            <a:r>
              <a:rPr lang="en-US" altLang="ko-KR" sz="1600" dirty="0">
                <a:latin typeface="+mj-ea"/>
                <a:ea typeface="+mj-ea"/>
              </a:rPr>
              <a:t>151±46 mg vs 197±45 mg (p&lt;0.001)</a:t>
            </a:r>
          </a:p>
        </p:txBody>
      </p:sp>
    </p:spTree>
    <p:extLst>
      <p:ext uri="{BB962C8B-B14F-4D97-AF65-F5344CB8AC3E}">
        <p14:creationId xmlns:p14="http://schemas.microsoft.com/office/powerpoint/2010/main" val="185900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2536221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2859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3265567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1380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ko-KR" sz="2000" dirty="0">
                <a:latin typeface="+mj-ea"/>
                <a:ea typeface="+mj-ea"/>
              </a:rPr>
              <a:t>300 IU/kg heparin </a:t>
            </a:r>
            <a:r>
              <a:rPr lang="ko-KR" altLang="en-US" sz="2000" dirty="0">
                <a:latin typeface="+mj-ea"/>
                <a:ea typeface="+mj-ea"/>
              </a:rPr>
              <a:t>투여한 후에도 </a:t>
            </a:r>
            <a:r>
              <a:rPr lang="en-US" altLang="ko-KR" sz="2000" dirty="0">
                <a:latin typeface="+mj-ea"/>
                <a:ea typeface="+mj-ea"/>
              </a:rPr>
              <a:t>ACT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400</a:t>
            </a:r>
            <a:r>
              <a:rPr lang="ko-KR" altLang="en-US" sz="2000" dirty="0">
                <a:latin typeface="+mj-ea"/>
                <a:ea typeface="+mj-ea"/>
              </a:rPr>
              <a:t>초 미만인 경우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lnSpc>
                <a:spcPct val="110000"/>
              </a:lnSpc>
            </a:pPr>
            <a:r>
              <a:rPr lang="en-US" altLang="ko-KR" sz="2000" dirty="0">
                <a:latin typeface="+mj-ea"/>
                <a:ea typeface="+mj-ea"/>
              </a:rPr>
              <a:t>AT</a:t>
            </a:r>
            <a:r>
              <a:rPr lang="ko-KR" altLang="en-US" sz="2000" dirty="0">
                <a:latin typeface="+mj-ea"/>
                <a:ea typeface="+mj-ea"/>
              </a:rPr>
              <a:t> 수치가 낮거나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기능 이상 </a:t>
            </a:r>
            <a:r>
              <a:rPr lang="en-US" altLang="ko-KR" sz="2000" dirty="0">
                <a:latin typeface="+mj-ea"/>
                <a:ea typeface="+mj-ea"/>
              </a:rPr>
              <a:t>(dysfunctional AT) </a:t>
            </a:r>
            <a:r>
              <a:rPr lang="ko-KR" altLang="en-US" sz="2000" dirty="0">
                <a:latin typeface="+mj-ea"/>
                <a:ea typeface="+mj-ea"/>
              </a:rPr>
              <a:t>동반되는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r>
              <a:rPr lang="ko-KR" altLang="en-US" sz="2000" dirty="0">
                <a:latin typeface="+mj-ea"/>
                <a:ea typeface="+mj-ea"/>
              </a:rPr>
              <a:t>경우 많음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lnSpc>
                <a:spcPct val="110000"/>
              </a:lnSpc>
            </a:pPr>
            <a:endParaRPr lang="en-US" altLang="ko-KR" sz="2000" dirty="0">
              <a:latin typeface="+mj-ea"/>
              <a:ea typeface="+mj-ea"/>
            </a:endParaRPr>
          </a:p>
          <a:p>
            <a:pPr>
              <a:lnSpc>
                <a:spcPct val="110000"/>
              </a:lnSpc>
            </a:pPr>
            <a:r>
              <a:rPr lang="en-US" altLang="ko-KR" sz="2000" dirty="0">
                <a:latin typeface="+mj-ea"/>
                <a:ea typeface="+mj-ea"/>
              </a:rPr>
              <a:t>Recombinant AT </a:t>
            </a:r>
            <a:r>
              <a:rPr lang="ko-KR" altLang="en-US" sz="2000" dirty="0">
                <a:latin typeface="+mj-ea"/>
                <a:ea typeface="+mj-ea"/>
              </a:rPr>
              <a:t>보충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</a:p>
          <a:p>
            <a:pPr lvl="1">
              <a:lnSpc>
                <a:spcPct val="110000"/>
              </a:lnSpc>
            </a:pPr>
            <a:r>
              <a:rPr lang="en-US" altLang="ko-KR" sz="2000" b="1" dirty="0">
                <a:latin typeface="+mj-ea"/>
                <a:ea typeface="+mj-ea"/>
              </a:rPr>
              <a:t>Heparin</a:t>
            </a:r>
            <a:r>
              <a:rPr lang="ko-KR" altLang="en-US" sz="2000" b="1" dirty="0">
                <a:latin typeface="+mj-ea"/>
                <a:ea typeface="+mj-ea"/>
              </a:rPr>
              <a:t> 감수성 향상 및 항응고의 안정적 유지 목적</a:t>
            </a:r>
            <a:endParaRPr lang="en-US" altLang="ko-KR" sz="2000" b="1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r>
              <a:rPr lang="ko-KR" altLang="en-US" sz="2000" dirty="0">
                <a:latin typeface="+mj-ea"/>
                <a:ea typeface="+mj-ea"/>
              </a:rPr>
              <a:t>수술 전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수치가 정상 범위에 있어도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보충이 </a:t>
            </a:r>
            <a:r>
              <a:rPr lang="en-US" altLang="ko-KR" sz="2000" dirty="0">
                <a:latin typeface="+mj-ea"/>
                <a:ea typeface="+mj-ea"/>
              </a:rPr>
              <a:t>heparin resistance </a:t>
            </a:r>
            <a:r>
              <a:rPr lang="ko-KR" altLang="en-US" sz="2000" dirty="0">
                <a:latin typeface="+mj-ea"/>
                <a:ea typeface="+mj-ea"/>
              </a:rPr>
              <a:t>해결할 수 있다고 보고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r>
              <a:rPr lang="ko-KR" altLang="en-US" sz="2000" dirty="0">
                <a:latin typeface="+mj-ea"/>
                <a:ea typeface="+mj-ea"/>
              </a:rPr>
              <a:t>수술 후 출혈에 대한 영향은 일정하지 않음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보충은 수술 후 </a:t>
            </a:r>
            <a:r>
              <a:rPr lang="en-US" altLang="ko-KR" sz="2000" dirty="0">
                <a:latin typeface="+mj-ea"/>
                <a:ea typeface="+mj-ea"/>
              </a:rPr>
              <a:t>morbidity</a:t>
            </a:r>
            <a:r>
              <a:rPr lang="ko-KR" altLang="en-US" sz="2000" dirty="0">
                <a:latin typeface="+mj-ea"/>
                <a:ea typeface="+mj-ea"/>
              </a:rPr>
              <a:t>와 </a:t>
            </a:r>
            <a:r>
              <a:rPr lang="en-US" altLang="ko-KR" sz="2000" dirty="0">
                <a:latin typeface="+mj-ea"/>
                <a:ea typeface="+mj-ea"/>
              </a:rPr>
              <a:t>mortality</a:t>
            </a:r>
            <a:r>
              <a:rPr lang="ko-KR" altLang="en-US" sz="2000" dirty="0">
                <a:latin typeface="+mj-ea"/>
                <a:ea typeface="+mj-ea"/>
              </a:rPr>
              <a:t>을 감소시키지 않음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r>
              <a:rPr lang="ko-KR" altLang="en-US" sz="2000" dirty="0">
                <a:latin typeface="+mj-ea"/>
                <a:ea typeface="+mj-ea"/>
              </a:rPr>
              <a:t>최근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보충에 대한 메타분석에서도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수술 전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수치가 낮은 환자에서 </a:t>
            </a:r>
            <a:r>
              <a:rPr lang="en-US" altLang="ko-KR" sz="2000" dirty="0">
                <a:latin typeface="+mj-ea"/>
                <a:ea typeface="+mj-ea"/>
              </a:rPr>
              <a:t>AT </a:t>
            </a:r>
            <a:r>
              <a:rPr lang="ko-KR" altLang="en-US" sz="2000" dirty="0">
                <a:latin typeface="+mj-ea"/>
                <a:ea typeface="+mj-ea"/>
              </a:rPr>
              <a:t>보충이 혈액 보존 효과를 보이지 않았으며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오히려 병원 내 사망률 및 급성 </a:t>
            </a:r>
            <a:r>
              <a:rPr lang="en-US" altLang="ko-KR" sz="2000" dirty="0">
                <a:latin typeface="+mj-ea"/>
                <a:ea typeface="+mj-ea"/>
              </a:rPr>
              <a:t>AKI </a:t>
            </a:r>
            <a:r>
              <a:rPr lang="ko-KR" altLang="en-US" sz="2000" dirty="0">
                <a:latin typeface="+mj-ea"/>
                <a:ea typeface="+mj-ea"/>
              </a:rPr>
              <a:t>증가 가능성이 보고</a:t>
            </a:r>
            <a:endParaRPr lang="en-US" altLang="ko-KR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Heparin resistance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078985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3994910"/>
            <a:ext cx="11264584" cy="1510543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933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+mj-ea"/>
                <a:ea typeface="+mj-ea"/>
              </a:rPr>
              <a:t>HIT</a:t>
            </a:r>
            <a:r>
              <a:rPr lang="ko-KR" altLang="en-US" sz="2000" dirty="0">
                <a:latin typeface="+mj-ea"/>
                <a:ea typeface="+mj-ea"/>
              </a:rPr>
              <a:t>는 면역학적 반응으로 인한 심각한 합병증을 유발할 수 있으므로 조기 진단이 필수적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+mj-ea"/>
                <a:ea typeface="+mj-ea"/>
              </a:rPr>
              <a:t>진단</a:t>
            </a:r>
            <a:r>
              <a:rPr lang="en-US" altLang="ko-KR" sz="2000" dirty="0">
                <a:latin typeface="+mj-ea"/>
                <a:ea typeface="+mj-ea"/>
              </a:rPr>
              <a:t>: Antiplatelet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factor 4 (PF4) antibody </a:t>
            </a:r>
            <a:r>
              <a:rPr lang="ko-KR" altLang="en-US" sz="2000" dirty="0">
                <a:latin typeface="+mj-ea"/>
                <a:ea typeface="+mj-ea"/>
              </a:rPr>
              <a:t>검출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en-US" altLang="ko-KR" sz="2000" dirty="0">
                <a:latin typeface="+mj-ea"/>
                <a:ea typeface="+mj-ea"/>
              </a:rPr>
              <a:t>(+): active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HIT </a:t>
            </a:r>
            <a:r>
              <a:rPr lang="ko-KR" altLang="en-US" sz="2000" dirty="0">
                <a:latin typeface="+mj-ea"/>
                <a:ea typeface="+mj-ea"/>
              </a:rPr>
              <a:t>및 </a:t>
            </a:r>
            <a:r>
              <a:rPr lang="en-US" altLang="ko-KR" sz="2000" dirty="0">
                <a:latin typeface="+mj-ea"/>
                <a:ea typeface="+mj-ea"/>
              </a:rPr>
              <a:t>thrombosis</a:t>
            </a:r>
          </a:p>
          <a:p>
            <a:pPr lvl="1">
              <a:lnSpc>
                <a:spcPct val="150000"/>
              </a:lnSpc>
            </a:pPr>
            <a:r>
              <a:rPr lang="ko-KR" altLang="en-US" sz="2000" dirty="0">
                <a:latin typeface="+mj-ea"/>
                <a:ea typeface="+mj-ea"/>
              </a:rPr>
              <a:t>시간이 지나면 소실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+mj-ea"/>
                <a:ea typeface="+mj-ea"/>
                <a:sym typeface="Wingdings" panose="05000000000000000000" pitchFamily="2" charset="2"/>
              </a:rPr>
              <a:t>음</a:t>
            </a:r>
            <a:r>
              <a:rPr lang="ko-KR" altLang="en-US" sz="2000" dirty="0">
                <a:latin typeface="+mj-ea"/>
                <a:ea typeface="+mj-ea"/>
              </a:rPr>
              <a:t>성으로 전환 시 </a:t>
            </a:r>
            <a:r>
              <a:rPr lang="en-US" altLang="ko-KR" sz="2000" dirty="0">
                <a:latin typeface="+mj-ea"/>
                <a:ea typeface="+mj-ea"/>
              </a:rPr>
              <a:t>heparin </a:t>
            </a:r>
            <a:r>
              <a:rPr lang="ko-KR" altLang="en-US" sz="2000" dirty="0">
                <a:latin typeface="+mj-ea"/>
                <a:ea typeface="+mj-ea"/>
              </a:rPr>
              <a:t>단독 항응고제로 다시 사용 가능</a:t>
            </a:r>
            <a:endParaRPr lang="en-US" altLang="ko-KR" sz="20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+mj-ea"/>
                <a:ea typeface="+mj-ea"/>
              </a:rPr>
              <a:t>대체 항응고제의 사용 권고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en-US" altLang="ko-KR" sz="2000" dirty="0">
                <a:latin typeface="+mj-ea"/>
                <a:ea typeface="+mj-ea"/>
              </a:rPr>
              <a:t>Direct Thrombin Inhibitor (DTI); bivalirudin, </a:t>
            </a:r>
            <a:r>
              <a:rPr lang="en-US" altLang="ko-KR" sz="2000" dirty="0" err="1">
                <a:latin typeface="+mj-ea"/>
                <a:ea typeface="+mj-ea"/>
              </a:rPr>
              <a:t>lepirudin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en-US" altLang="ko-KR" sz="2000" dirty="0" err="1">
                <a:latin typeface="+mj-ea"/>
                <a:ea typeface="+mj-ea"/>
              </a:rPr>
              <a:t>argatroban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en-US" altLang="ko-KR" sz="2000" dirty="0">
                <a:latin typeface="+mj-ea"/>
                <a:ea typeface="+mj-ea"/>
              </a:rPr>
              <a:t>Antidote </a:t>
            </a:r>
            <a:r>
              <a:rPr lang="ko-KR" altLang="en-US" sz="2000" dirty="0">
                <a:latin typeface="+mj-ea"/>
                <a:ea typeface="+mj-ea"/>
              </a:rPr>
              <a:t>없지만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대사시간이 짧음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en-US" altLang="ko-KR" sz="2000" dirty="0">
                <a:latin typeface="+mj-ea"/>
                <a:ea typeface="+mj-ea"/>
              </a:rPr>
              <a:t>Bivalirudin: </a:t>
            </a:r>
            <a:r>
              <a:rPr lang="ko-KR" altLang="en-US" sz="2000" dirty="0">
                <a:latin typeface="+mj-ea"/>
                <a:ea typeface="+mj-ea"/>
              </a:rPr>
              <a:t>적절한 용량에서 부작용 발생률이 낮아</a:t>
            </a:r>
            <a:r>
              <a:rPr lang="en-US" altLang="ko-KR" sz="2000" dirty="0">
                <a:latin typeface="+mj-ea"/>
                <a:ea typeface="+mj-ea"/>
              </a:rPr>
              <a:t> CPB </a:t>
            </a:r>
            <a:r>
              <a:rPr lang="ko-KR" altLang="en-US" sz="2000" dirty="0">
                <a:latin typeface="+mj-ea"/>
                <a:ea typeface="+mj-ea"/>
              </a:rPr>
              <a:t>중 가장 선호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r>
              <a:rPr lang="ko-KR" altLang="en-US" sz="2000" dirty="0">
                <a:latin typeface="+mj-ea"/>
                <a:ea typeface="+mj-ea"/>
              </a:rPr>
              <a:t>현재까지 보편적으로 승인된 표준 프로토콜은 존재하지 않음</a:t>
            </a: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</a:pPr>
            <a:endParaRPr lang="en-US" altLang="ko-KR" sz="2000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endParaRPr lang="en-US" altLang="ko-KR" sz="1600" dirty="0">
              <a:latin typeface="+mj-ea"/>
              <a:ea typeface="+mj-ea"/>
            </a:endParaRPr>
          </a:p>
          <a:p>
            <a:pPr lvl="1">
              <a:lnSpc>
                <a:spcPct val="110000"/>
              </a:lnSpc>
            </a:pPr>
            <a:endParaRPr lang="en-US" altLang="ko-KR" sz="16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706883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Heparin-induced thrombocytopenia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776924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intraoperative anticoagulation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60D5EA8-26E2-43EE-A150-D6DC292F8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0" b="2176"/>
          <a:stretch/>
        </p:blipFill>
        <p:spPr>
          <a:xfrm>
            <a:off x="502873" y="1352546"/>
            <a:ext cx="11186254" cy="489312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6572D88-AE3C-408A-B3B2-312653273FBC}"/>
              </a:ext>
            </a:extLst>
          </p:cNvPr>
          <p:cNvSpPr/>
          <p:nvPr/>
        </p:nvSpPr>
        <p:spPr>
          <a:xfrm>
            <a:off x="481101" y="5453598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54491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BAAA44E-4AE4-4FFC-8BF1-F09BA601A114}"/>
              </a:ext>
            </a:extLst>
          </p:cNvPr>
          <p:cNvSpPr txBox="1">
            <a:spLocks/>
          </p:cNvSpPr>
          <p:nvPr/>
        </p:nvSpPr>
        <p:spPr>
          <a:xfrm>
            <a:off x="0" y="2639005"/>
            <a:ext cx="12192000" cy="1579989"/>
          </a:xfrm>
          <a:prstGeom prst="rect">
            <a:avLst/>
          </a:prstGeom>
          <a:gradFill>
            <a:gsLst>
              <a:gs pos="14000">
                <a:srgbClr val="BCCCE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/>
              </a:gs>
              <a:gs pos="86000">
                <a:schemeClr val="accent1">
                  <a:lumMod val="45000"/>
                  <a:lumOff val="55000"/>
                </a:schemeClr>
              </a:gs>
              <a:gs pos="50000">
                <a:srgbClr val="203864"/>
              </a:gs>
            </a:gsLst>
            <a:lin ang="5400000" scaled="1"/>
          </a:gra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Intravascular</a:t>
            </a:r>
            <a:r>
              <a:rPr lang="ko-KR" altLang="en-US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endParaRPr lang="ko-KR" altLang="en-US" sz="4500" i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611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intravascular volume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9D0EB31-F3E7-486C-A4B1-AC8558E756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01" y="2215714"/>
            <a:ext cx="11286440" cy="276005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7749070-1045-4545-9467-BA1AB2BD93E5}"/>
              </a:ext>
            </a:extLst>
          </p:cNvPr>
          <p:cNvSpPr/>
          <p:nvPr/>
        </p:nvSpPr>
        <p:spPr>
          <a:xfrm>
            <a:off x="481101" y="2672298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196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Autofit/>
          </a:bodyPr>
          <a:lstStyle/>
          <a:p>
            <a:r>
              <a:rPr lang="en-US" altLang="ko-KR" sz="2000" dirty="0">
                <a:latin typeface="+mj-ea"/>
                <a:ea typeface="+mj-ea"/>
              </a:rPr>
              <a:t>Low </a:t>
            </a:r>
            <a:r>
              <a:rPr lang="en-US" altLang="ko-KR" sz="2000" dirty="0" err="1">
                <a:latin typeface="+mj-ea"/>
                <a:ea typeface="+mj-ea"/>
              </a:rPr>
              <a:t>Hct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 </a:t>
            </a:r>
            <a:r>
              <a:rPr lang="en-US" altLang="ko-KR" sz="2000" dirty="0">
                <a:latin typeface="+mj-ea"/>
                <a:ea typeface="+mj-ea"/>
              </a:rPr>
              <a:t>morbidity</a:t>
            </a:r>
            <a:r>
              <a:rPr lang="ko-KR" altLang="en-US" sz="2000" dirty="0">
                <a:latin typeface="+mj-ea"/>
                <a:ea typeface="+mj-ea"/>
              </a:rPr>
              <a:t> 증가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병원 내 사망률 증가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en-US" altLang="ko-KR" sz="2000" dirty="0" err="1">
                <a:latin typeface="+mj-ea"/>
                <a:ea typeface="+mj-ea"/>
              </a:rPr>
              <a:t>pRBC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  <a:r>
              <a:rPr lang="ko-KR" altLang="en-US" sz="2000" dirty="0">
                <a:latin typeface="+mj-ea"/>
                <a:ea typeface="+mj-ea"/>
              </a:rPr>
              <a:t>수혈 요구 증가</a:t>
            </a:r>
            <a:endParaRPr lang="en-US" altLang="ko-KR" sz="2000" dirty="0">
              <a:latin typeface="+mj-ea"/>
              <a:ea typeface="+mj-ea"/>
            </a:endParaRPr>
          </a:p>
          <a:p>
            <a:endParaRPr lang="en-US" altLang="ko-KR" sz="2000" dirty="0">
              <a:latin typeface="+mj-ea"/>
              <a:ea typeface="+mj-ea"/>
            </a:endParaRPr>
          </a:p>
          <a:p>
            <a:r>
              <a:rPr lang="en-US" altLang="ko-KR" sz="2000" dirty="0">
                <a:latin typeface="+mj-ea"/>
                <a:ea typeface="+mj-ea"/>
              </a:rPr>
              <a:t>Minimized circuits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 </a:t>
            </a:r>
            <a:r>
              <a:rPr lang="ko-KR" altLang="en-US" sz="2000" dirty="0">
                <a:latin typeface="+mj-ea"/>
                <a:ea typeface="+mj-ea"/>
              </a:rPr>
              <a:t>혈액 희석 완화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수술 후 출혈 및 수혈 요구 감소</a:t>
            </a:r>
            <a:r>
              <a:rPr lang="en-US" altLang="ko-KR" sz="2000" dirty="0">
                <a:latin typeface="+mj-ea"/>
                <a:ea typeface="+mj-ea"/>
              </a:rPr>
              <a:t> </a:t>
            </a:r>
          </a:p>
          <a:p>
            <a:endParaRPr lang="en-US" altLang="ko-KR" sz="2000" dirty="0">
              <a:latin typeface="+mj-ea"/>
              <a:ea typeface="+mj-ea"/>
            </a:endParaRPr>
          </a:p>
          <a:p>
            <a:r>
              <a:rPr lang="ko-KR" altLang="en-US" sz="2000" dirty="0">
                <a:latin typeface="+mj-ea"/>
                <a:ea typeface="+mj-ea"/>
              </a:rPr>
              <a:t>혈액 희석 제한 </a:t>
            </a:r>
            <a:r>
              <a:rPr lang="en-US" altLang="ko-KR" sz="2000" dirty="0">
                <a:latin typeface="+mj-ea"/>
                <a:ea typeface="+mj-ea"/>
                <a:sym typeface="Wingdings" panose="05000000000000000000" pitchFamily="2" charset="2"/>
              </a:rPr>
              <a:t> </a:t>
            </a:r>
            <a:r>
              <a:rPr lang="ko-KR" altLang="en-US" sz="2000" dirty="0">
                <a:latin typeface="+mj-ea"/>
                <a:ea typeface="+mj-ea"/>
              </a:rPr>
              <a:t>신경학적 합병증이 유의하게 적었으며</a:t>
            </a:r>
            <a:r>
              <a:rPr lang="en-US" altLang="ko-KR" sz="2000" dirty="0">
                <a:latin typeface="+mj-ea"/>
                <a:ea typeface="+mj-ea"/>
              </a:rPr>
              <a:t>, </a:t>
            </a:r>
            <a:r>
              <a:rPr lang="ko-KR" altLang="en-US" sz="2000" dirty="0">
                <a:latin typeface="+mj-ea"/>
                <a:ea typeface="+mj-ea"/>
              </a:rPr>
              <a:t>특히 </a:t>
            </a:r>
            <a:r>
              <a:rPr lang="en-US" altLang="ko-KR" sz="2000" dirty="0">
                <a:latin typeface="+mj-ea"/>
                <a:ea typeface="+mj-ea"/>
              </a:rPr>
              <a:t>neurocognitive dysfunction</a:t>
            </a:r>
            <a:r>
              <a:rPr lang="ko-KR" altLang="en-US" sz="2000" dirty="0">
                <a:latin typeface="+mj-ea"/>
                <a:ea typeface="+mj-ea"/>
              </a:rPr>
              <a:t> 발생률이 낮았다 </a:t>
            </a:r>
            <a:r>
              <a:rPr lang="en-US" altLang="ko-KR" sz="2000" dirty="0">
                <a:latin typeface="+mj-ea"/>
                <a:ea typeface="+mj-ea"/>
              </a:rPr>
              <a:t>(mild</a:t>
            </a:r>
            <a:r>
              <a:rPr lang="ko-KR" altLang="en-US" sz="2000" dirty="0">
                <a:latin typeface="+mj-ea"/>
                <a:ea typeface="+mj-ea"/>
              </a:rPr>
              <a:t> </a:t>
            </a:r>
            <a:r>
              <a:rPr lang="en-US" altLang="ko-KR" sz="2000" dirty="0">
                <a:latin typeface="+mj-ea"/>
                <a:ea typeface="+mj-ea"/>
              </a:rPr>
              <a:t>18.7% vs mod 32.2%; P = 0.042)</a:t>
            </a:r>
          </a:p>
          <a:p>
            <a:endParaRPr lang="en-US" altLang="ko-KR" sz="2000" dirty="0">
              <a:latin typeface="+mj-ea"/>
              <a:ea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636126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Haemodilution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effects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8F8508F-627F-4EFE-8A4C-C3FB1D0F4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1" y="4038600"/>
            <a:ext cx="5962650" cy="1943100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D1EFDD7-F46D-44EE-A51E-7C1A9A4C2BB7}"/>
              </a:ext>
            </a:extLst>
          </p:cNvPr>
          <p:cNvSpPr/>
          <p:nvPr/>
        </p:nvSpPr>
        <p:spPr>
          <a:xfrm>
            <a:off x="6361565" y="3857625"/>
            <a:ext cx="5654224" cy="22396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RCT, single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Triple Combination Technique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Acute </a:t>
            </a:r>
            <a:r>
              <a:rPr lang="en-US" altLang="ko-KR" sz="1600" dirty="0" err="1">
                <a:solidFill>
                  <a:schemeClr val="bg1"/>
                </a:solidFill>
                <a:latin typeface="+mj-ea"/>
                <a:ea typeface="+mj-ea"/>
              </a:rPr>
              <a:t>normovolemic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hemodilution (ANH)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Retrograde autologous priming (RAP)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Integrated arterial filter oxygenator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j-ea"/>
                <a:ea typeface="+mj-ea"/>
              </a:rPr>
              <a:t>Group1 (triple, n=150) vs Group 2 (standard, n=150)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+mj-ea"/>
                <a:ea typeface="+mj-ea"/>
              </a:rPr>
              <a:t>Transfusion 8% vs 58% (p=&lt;0.05)</a:t>
            </a:r>
            <a:endParaRPr lang="ko-KR" altLang="en-US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56547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intravascular volume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9D0EB31-F3E7-486C-A4B1-AC8558E75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01" y="2215714"/>
            <a:ext cx="11286440" cy="276005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7749070-1045-4545-9467-BA1AB2BD93E5}"/>
              </a:ext>
            </a:extLst>
          </p:cNvPr>
          <p:cNvSpPr/>
          <p:nvPr/>
        </p:nvSpPr>
        <p:spPr>
          <a:xfrm>
            <a:off x="481101" y="3396198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5372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636126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Acute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normovolemic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haemodilution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, ANH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B12B9E3-A834-42D1-A398-8D42BB675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999" y="1129644"/>
            <a:ext cx="5411953" cy="2011852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F22012D8-12AF-4C90-BB19-60E1271B37B9}"/>
              </a:ext>
            </a:extLst>
          </p:cNvPr>
          <p:cNvSpPr/>
          <p:nvPr/>
        </p:nvSpPr>
        <p:spPr>
          <a:xfrm>
            <a:off x="126999" y="3234186"/>
            <a:ext cx="5075622" cy="33978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chemeClr val="bg1"/>
                </a:solidFill>
                <a:latin typeface="+mj-ea"/>
                <a:ea typeface="+mj-ea"/>
              </a:rPr>
              <a:t>Meta-analysis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chemeClr val="bg1"/>
                </a:solidFill>
                <a:latin typeface="+mj-ea"/>
                <a:ea typeface="+mj-ea"/>
              </a:rPr>
              <a:t>Methods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총 </a:t>
            </a:r>
            <a:r>
              <a:rPr lang="en-US" altLang="ko-KR" dirty="0">
                <a:latin typeface="+mj-ea"/>
                <a:ea typeface="+mj-ea"/>
              </a:rPr>
              <a:t>29</a:t>
            </a:r>
            <a:r>
              <a:rPr lang="ko-KR" altLang="en-US" dirty="0">
                <a:latin typeface="+mj-ea"/>
                <a:ea typeface="+mj-ea"/>
              </a:rPr>
              <a:t>개의 </a:t>
            </a:r>
            <a:r>
              <a:rPr lang="en-US" altLang="ko-KR" dirty="0">
                <a:latin typeface="+mj-ea"/>
                <a:ea typeface="+mj-ea"/>
              </a:rPr>
              <a:t>RCT, 2439</a:t>
            </a:r>
            <a:r>
              <a:rPr lang="ko-KR" altLang="en-US" dirty="0">
                <a:latin typeface="+mj-ea"/>
                <a:ea typeface="+mj-ea"/>
              </a:rPr>
              <a:t>명의 환자</a:t>
            </a:r>
            <a:endParaRPr lang="en-US" altLang="ko-KR" dirty="0">
              <a:latin typeface="+mj-ea"/>
              <a:ea typeface="+mj-ea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ko-KR" dirty="0">
                <a:latin typeface="+mj-ea"/>
                <a:ea typeface="+mj-ea"/>
              </a:rPr>
              <a:t>ANH</a:t>
            </a:r>
            <a:r>
              <a:rPr lang="ko-KR" altLang="en-US" dirty="0">
                <a:latin typeface="+mj-ea"/>
                <a:ea typeface="+mj-ea"/>
              </a:rPr>
              <a:t>군</a:t>
            </a:r>
            <a:r>
              <a:rPr lang="en-US" altLang="ko-KR" dirty="0">
                <a:latin typeface="+mj-ea"/>
                <a:ea typeface="+mj-ea"/>
              </a:rPr>
              <a:t>: 1252</a:t>
            </a:r>
            <a:r>
              <a:rPr lang="ko-KR" altLang="en-US" dirty="0">
                <a:latin typeface="+mj-ea"/>
                <a:ea typeface="+mj-ea"/>
              </a:rPr>
              <a:t>명</a:t>
            </a:r>
            <a:endParaRPr lang="en-US" altLang="ko-KR" dirty="0">
              <a:latin typeface="+mj-ea"/>
              <a:ea typeface="+mj-ea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대조군</a:t>
            </a:r>
            <a:r>
              <a:rPr lang="en-US" altLang="ko-KR" dirty="0">
                <a:latin typeface="+mj-ea"/>
                <a:ea typeface="+mj-ea"/>
              </a:rPr>
              <a:t>: 1187</a:t>
            </a:r>
            <a:r>
              <a:rPr lang="ko-KR" altLang="en-US" dirty="0">
                <a:latin typeface="+mj-ea"/>
                <a:ea typeface="+mj-ea"/>
              </a:rPr>
              <a:t>명</a:t>
            </a:r>
            <a:endParaRPr lang="en-US" altLang="ko-KR" dirty="0"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err="1">
                <a:latin typeface="+mj-ea"/>
                <a:ea typeface="+mj-ea"/>
              </a:rPr>
              <a:t>수혈량</a:t>
            </a:r>
            <a:endParaRPr lang="ko-KR" altLang="en-US" dirty="0">
              <a:latin typeface="+mj-ea"/>
              <a:ea typeface="+mj-ea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dirty="0">
                <a:latin typeface="+mj-ea"/>
                <a:ea typeface="+mj-ea"/>
              </a:rPr>
              <a:t>ANH</a:t>
            </a:r>
            <a:r>
              <a:rPr lang="ko-KR" altLang="en-US" dirty="0">
                <a:latin typeface="+mj-ea"/>
                <a:ea typeface="+mj-ea"/>
              </a:rPr>
              <a:t>군은 대조군보다 평균 </a:t>
            </a:r>
            <a:r>
              <a:rPr lang="en-US" altLang="ko-KR" dirty="0">
                <a:latin typeface="+mj-ea"/>
                <a:ea typeface="+mj-ea"/>
              </a:rPr>
              <a:t>0.79 unit </a:t>
            </a:r>
            <a:r>
              <a:rPr lang="ko-KR" altLang="en-US" dirty="0">
                <a:latin typeface="+mj-ea"/>
                <a:ea typeface="+mj-ea"/>
              </a:rPr>
              <a:t>적은 </a:t>
            </a:r>
            <a:r>
              <a:rPr lang="en-US" altLang="ko-KR" dirty="0">
                <a:latin typeface="+mj-ea"/>
                <a:ea typeface="+mj-ea"/>
              </a:rPr>
              <a:t>RBC </a:t>
            </a:r>
            <a:r>
              <a:rPr lang="ko-KR" altLang="en-US" dirty="0">
                <a:latin typeface="+mj-ea"/>
                <a:ea typeface="+mj-ea"/>
              </a:rPr>
              <a:t>수혈</a:t>
            </a:r>
            <a:endParaRPr lang="en-US" altLang="ko-KR" dirty="0"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수술 후 출혈량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dirty="0">
                <a:latin typeface="+mj-ea"/>
                <a:ea typeface="+mj-ea"/>
              </a:rPr>
              <a:t>ANH</a:t>
            </a:r>
            <a:r>
              <a:rPr lang="ko-KR" altLang="en-US" dirty="0">
                <a:latin typeface="+mj-ea"/>
                <a:ea typeface="+mj-ea"/>
              </a:rPr>
              <a:t>군 </a:t>
            </a:r>
            <a:r>
              <a:rPr lang="en-US" altLang="ko-KR" dirty="0">
                <a:latin typeface="+mj-ea"/>
                <a:ea typeface="+mj-ea"/>
              </a:rPr>
              <a:t>388 mL vs </a:t>
            </a:r>
            <a:r>
              <a:rPr lang="ko-KR" altLang="en-US" dirty="0">
                <a:latin typeface="+mj-ea"/>
                <a:ea typeface="+mj-ea"/>
              </a:rPr>
              <a:t>대조군</a:t>
            </a:r>
            <a:r>
              <a:rPr lang="en-US" altLang="ko-KR" dirty="0">
                <a:latin typeface="+mj-ea"/>
                <a:ea typeface="+mj-ea"/>
              </a:rPr>
              <a:t> 450 mL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8338218-A64C-42A4-8DCC-A491A786C7F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939"/>
          <a:stretch/>
        </p:blipFill>
        <p:spPr>
          <a:xfrm>
            <a:off x="5286703" y="2477805"/>
            <a:ext cx="6778298" cy="4154223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96795F87-7B0D-43A5-97A7-0AEFA1AD8C66}"/>
              </a:ext>
            </a:extLst>
          </p:cNvPr>
          <p:cNvCxnSpPr/>
          <p:nvPr/>
        </p:nvCxnSpPr>
        <p:spPr>
          <a:xfrm>
            <a:off x="6096000" y="3920359"/>
            <a:ext cx="2942897" cy="0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08E19B4-6714-4134-9A11-1DEB190854A9}"/>
              </a:ext>
            </a:extLst>
          </p:cNvPr>
          <p:cNvCxnSpPr>
            <a:cxnSpLocks/>
          </p:cNvCxnSpPr>
          <p:nvPr/>
        </p:nvCxnSpPr>
        <p:spPr>
          <a:xfrm>
            <a:off x="6848803" y="4703380"/>
            <a:ext cx="3714094" cy="0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1DDBC756-1086-4862-A636-0C52F7B89A94}"/>
              </a:ext>
            </a:extLst>
          </p:cNvPr>
          <p:cNvCxnSpPr>
            <a:cxnSpLocks/>
          </p:cNvCxnSpPr>
          <p:nvPr/>
        </p:nvCxnSpPr>
        <p:spPr>
          <a:xfrm>
            <a:off x="5377354" y="4913587"/>
            <a:ext cx="4414346" cy="0"/>
          </a:xfrm>
          <a:prstGeom prst="lin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8258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4" y="0"/>
            <a:ext cx="9636126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Acute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normovolemic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haemodilution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, ANH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645DE92-B901-4083-BE88-D54E6FA22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1" y="1768371"/>
            <a:ext cx="5962650" cy="1943100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CA4EA104-7DC7-4D7B-8382-C3AE87E8E27B}"/>
              </a:ext>
            </a:extLst>
          </p:cNvPr>
          <p:cNvSpPr/>
          <p:nvPr/>
        </p:nvSpPr>
        <p:spPr>
          <a:xfrm>
            <a:off x="6361565" y="1587396"/>
            <a:ext cx="5654224" cy="22396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RCT, single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Triple Combination Technique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Acute </a:t>
            </a:r>
            <a:r>
              <a:rPr lang="en-US" altLang="ko-KR" sz="1600" dirty="0" err="1">
                <a:solidFill>
                  <a:schemeClr val="bg1"/>
                </a:solidFill>
                <a:latin typeface="+mj-ea"/>
                <a:ea typeface="+mj-ea"/>
              </a:rPr>
              <a:t>normovolemic</a:t>
            </a: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 hemodilution (ANH)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Retrograde autologous priming (RAP)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solidFill>
                  <a:schemeClr val="bg1"/>
                </a:solidFill>
                <a:latin typeface="+mj-ea"/>
                <a:ea typeface="+mj-ea"/>
              </a:rPr>
              <a:t>Integrated arterial filter oxygenator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j-ea"/>
                <a:ea typeface="+mj-ea"/>
              </a:rPr>
              <a:t>Group1 (triple, n=150) vs Group 2 (standard, n=150)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+mj-ea"/>
                <a:ea typeface="+mj-ea"/>
              </a:rPr>
              <a:t>Transfusion 8% vs 58% (p=&lt;0.05)</a:t>
            </a:r>
            <a:endParaRPr lang="ko-KR" altLang="en-US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507563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intravascular volume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9D0EB31-F3E7-486C-A4B1-AC8558E75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01" y="2215714"/>
            <a:ext cx="11286440" cy="276005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7749070-1045-4545-9467-BA1AB2BD93E5}"/>
              </a:ext>
            </a:extLst>
          </p:cNvPr>
          <p:cNvSpPr/>
          <p:nvPr/>
        </p:nvSpPr>
        <p:spPr>
          <a:xfrm>
            <a:off x="481101" y="3396198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25159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28CA-46E9-C433-9CCE-0F50A09F8664}"/>
              </a:ext>
            </a:extLst>
          </p:cNvPr>
          <p:cNvSpPr txBox="1">
            <a:spLocks/>
          </p:cNvSpPr>
          <p:nvPr/>
        </p:nvSpPr>
        <p:spPr>
          <a:xfrm>
            <a:off x="155575" y="7762"/>
            <a:ext cx="97068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Recommendations for intravascular volume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9D0EB31-F3E7-486C-A4B1-AC8558E75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01" y="2215714"/>
            <a:ext cx="11286440" cy="276005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7749070-1045-4545-9467-BA1AB2BD93E5}"/>
              </a:ext>
            </a:extLst>
          </p:cNvPr>
          <p:cNvSpPr/>
          <p:nvPr/>
        </p:nvSpPr>
        <p:spPr>
          <a:xfrm>
            <a:off x="481101" y="4129623"/>
            <a:ext cx="11264584" cy="79481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852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BAAA44E-4AE4-4FFC-8BF1-F09BA601A114}"/>
              </a:ext>
            </a:extLst>
          </p:cNvPr>
          <p:cNvSpPr txBox="1">
            <a:spLocks/>
          </p:cNvSpPr>
          <p:nvPr/>
        </p:nvSpPr>
        <p:spPr>
          <a:xfrm>
            <a:off x="0" y="2639005"/>
            <a:ext cx="12192000" cy="1579989"/>
          </a:xfrm>
          <a:prstGeom prst="rect">
            <a:avLst/>
          </a:prstGeom>
          <a:gradFill>
            <a:gsLst>
              <a:gs pos="14000">
                <a:srgbClr val="BCCCE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/>
              </a:gs>
              <a:gs pos="86000">
                <a:schemeClr val="accent1">
                  <a:lumMod val="45000"/>
                  <a:lumOff val="55000"/>
                </a:schemeClr>
              </a:gs>
              <a:gs pos="50000">
                <a:srgbClr val="203864"/>
              </a:gs>
            </a:gsLst>
            <a:lin ang="5400000" scaled="1"/>
          </a:gra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500" i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Your Attention</a:t>
            </a:r>
            <a:endParaRPr lang="ko-KR" altLang="en-US" sz="4500" i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826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35523</TotalTime>
  <Words>2664</Words>
  <Application>Microsoft Office PowerPoint</Application>
  <PresentationFormat>와이드스크린</PresentationFormat>
  <Paragraphs>351</Paragraphs>
  <Slides>38</Slides>
  <Notes>29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4" baseType="lpstr"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esshan2@naver.com</dc:creator>
  <cp:lastModifiedBy>PNUYH</cp:lastModifiedBy>
  <cp:revision>108</cp:revision>
  <dcterms:created xsi:type="dcterms:W3CDTF">2022-07-21T09:10:24Z</dcterms:created>
  <dcterms:modified xsi:type="dcterms:W3CDTF">2025-10-29T01:00:36Z</dcterms:modified>
</cp:coreProperties>
</file>