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7"/>
  </p:notesMasterIdLst>
  <p:sldIdLst>
    <p:sldId id="257" r:id="rId2"/>
    <p:sldId id="259" r:id="rId3"/>
    <p:sldId id="258" r:id="rId4"/>
    <p:sldId id="260" r:id="rId5"/>
    <p:sldId id="262" r:id="rId6"/>
    <p:sldId id="261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9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388"/>
    <a:srgbClr val="083085"/>
    <a:srgbClr val="073485"/>
    <a:srgbClr val="FFFFFF"/>
    <a:srgbClr val="023C90"/>
    <a:srgbClr val="0B3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73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1032" y="156"/>
      </p:cViewPr>
      <p:guideLst>
        <p:guide orient="horz" pos="4201"/>
        <p:guide pos="9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15E6F-ABD2-4462-8DDD-0E8720CA18BB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C3086-22C7-4F2E-98B5-6B0EA1B6A0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9661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CC3086-22C7-4F2E-98B5-6B0EA1B6A01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3153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CC3086-22C7-4F2E-98B5-6B0EA1B6A01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367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CC3086-22C7-4F2E-98B5-6B0EA1B6A01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921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0361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1616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8414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1145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743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83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028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77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5971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445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832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067DD224-272B-42AA-6AEF-1D505106A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896" y="1122634"/>
            <a:ext cx="11404208" cy="362716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39"/>
            <a:ext cx="12192000" cy="684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0484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067DD224-272B-42AA-6AEF-1D505106A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896" y="1122634"/>
            <a:ext cx="11404208" cy="362716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39"/>
            <a:ext cx="12192000" cy="684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5922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C5CA4566-BBAC-F07B-E162-932B7ABA2BA8}"/>
              </a:ext>
            </a:extLst>
          </p:cNvPr>
          <p:cNvSpPr/>
          <p:nvPr userDrawn="1"/>
        </p:nvSpPr>
        <p:spPr>
          <a:xfrm>
            <a:off x="0" y="1023408"/>
            <a:ext cx="12192000" cy="58345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39"/>
            <a:ext cx="12192000" cy="684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04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82ED5-E577-4A47-BBF0-B46A5D173E2F}" type="datetimeFigureOut">
              <a:rPr lang="ko-KR" altLang="en-US" smtClean="0"/>
              <a:t>2025-11-17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97A7B-6892-40B6-ACC8-9D06276953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817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6" r:id="rId13"/>
    <p:sldLayoutId id="2147483685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1E2144E-49AD-F88F-5AB8-AF5B88500F13}"/>
              </a:ext>
            </a:extLst>
          </p:cNvPr>
          <p:cNvSpPr txBox="1">
            <a:spLocks/>
          </p:cNvSpPr>
          <p:nvPr/>
        </p:nvSpPr>
        <p:spPr>
          <a:xfrm>
            <a:off x="561703" y="2429758"/>
            <a:ext cx="11068594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6600" dirty="0"/>
              <a:t>2024 European Guidelines on CPB in adult cardiac surgery</a:t>
            </a:r>
          </a:p>
          <a:p>
            <a:r>
              <a:rPr lang="en-US" altLang="ko-KR" sz="6600" dirty="0"/>
              <a:t>Hardware, Monitoring and Organ protection </a:t>
            </a:r>
            <a:endParaRPr lang="ko-KR" altLang="en-US" sz="6600" dirty="0">
              <a:effectLst/>
              <a:latin typeface="+mj-ea"/>
            </a:endParaRPr>
          </a:p>
        </p:txBody>
      </p:sp>
      <p:sp>
        <p:nvSpPr>
          <p:cNvPr id="5" name="부제목 2">
            <a:extLst>
              <a:ext uri="{FF2B5EF4-FFF2-40B4-BE49-F238E27FC236}">
                <a16:creationId xmlns:a16="http://schemas.microsoft.com/office/drawing/2014/main" id="{A0C95103-8303-6780-F603-7E81DE55A6F8}"/>
              </a:ext>
            </a:extLst>
          </p:cNvPr>
          <p:cNvSpPr txBox="1">
            <a:spLocks/>
          </p:cNvSpPr>
          <p:nvPr/>
        </p:nvSpPr>
        <p:spPr>
          <a:xfrm>
            <a:off x="2186991" y="3873230"/>
            <a:ext cx="7818018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4400" b="1" dirty="0">
                <a:solidFill>
                  <a:schemeClr val="tx1"/>
                </a:solidFill>
                <a:latin typeface="+mj-ea"/>
                <a:ea typeface="+mj-ea"/>
              </a:rPr>
              <a:t>조준우</a:t>
            </a:r>
            <a:endParaRPr lang="en-US" altLang="ko-KR" sz="44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3000" b="1" dirty="0">
                <a:solidFill>
                  <a:schemeClr val="tx1"/>
                </a:solidFill>
                <a:latin typeface="+mj-ea"/>
                <a:ea typeface="+mj-ea"/>
              </a:rPr>
              <a:t>Daegu</a:t>
            </a:r>
            <a:r>
              <a:rPr lang="ko-KR" altLang="en-US" sz="3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3000" b="1" dirty="0">
                <a:solidFill>
                  <a:schemeClr val="tx1"/>
                </a:solidFill>
                <a:latin typeface="+mj-ea"/>
                <a:ea typeface="+mj-ea"/>
              </a:rPr>
              <a:t>Catholic</a:t>
            </a:r>
            <a:r>
              <a:rPr lang="ko-KR" altLang="en-US" sz="30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3000" b="1" dirty="0">
                <a:solidFill>
                  <a:schemeClr val="tx1"/>
                </a:solidFill>
                <a:latin typeface="+mj-ea"/>
                <a:ea typeface="+mj-ea"/>
              </a:rPr>
              <a:t>University Medical Center</a:t>
            </a:r>
            <a:endParaRPr lang="ko-KR" altLang="en-US" sz="3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39869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endParaRPr lang="ko-KR" altLang="en-US" sz="2000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650611B1-2DE6-032B-34E8-B8C8AB6EFB18}"/>
              </a:ext>
            </a:extLst>
          </p:cNvPr>
          <p:cNvSpPr txBox="1">
            <a:spLocks/>
          </p:cNvSpPr>
          <p:nvPr/>
        </p:nvSpPr>
        <p:spPr>
          <a:xfrm>
            <a:off x="152863" y="-146649"/>
            <a:ext cx="9583320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ko-KR" sz="3600" b="1" dirty="0"/>
              <a:t>HEART-LUNG MACHINE HARDWARE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816527-0DC5-2038-3AA7-60C15CEBB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" y="1122634"/>
            <a:ext cx="11731738" cy="388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656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22726EF-5792-B9BF-6110-B1FD3329C8F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r>
              <a:rPr lang="en-US" altLang="ko-KR" dirty="0"/>
              <a:t>Console with pumps and holders</a:t>
            </a:r>
          </a:p>
          <a:p>
            <a:pPr lvl="1"/>
            <a:r>
              <a:rPr lang="en-US" altLang="ko-KR" dirty="0"/>
              <a:t>The backbone on which disposable CPB sets are mounted</a:t>
            </a:r>
          </a:p>
          <a:p>
            <a:pPr lvl="1"/>
            <a:r>
              <a:rPr lang="tr-TR" altLang="ko-KR" dirty="0"/>
              <a:t>Two basic design</a:t>
            </a:r>
            <a:endParaRPr lang="en-US" altLang="ko-KR" dirty="0"/>
          </a:p>
          <a:p>
            <a:pPr lvl="2"/>
            <a:r>
              <a:rPr lang="tr-TR" altLang="ko-KR" dirty="0"/>
              <a:t>Conventional modular </a:t>
            </a:r>
            <a:endParaRPr lang="en-US" altLang="ko-KR" dirty="0"/>
          </a:p>
          <a:p>
            <a:pPr lvl="2"/>
            <a:r>
              <a:rPr lang="tr-TR" altLang="ko-KR" dirty="0"/>
              <a:t>Compact miniaturized systems</a:t>
            </a:r>
            <a:r>
              <a:rPr lang="en-US" altLang="ko-KR" dirty="0"/>
              <a:t>: </a:t>
            </a:r>
            <a:r>
              <a:rPr lang="tr-TR" altLang="ko-KR" dirty="0"/>
              <a:t>minimally invasive extracorporeal circulation (MiECC) procedures, extracorporeal membrane oxygenation (ECMO)</a:t>
            </a:r>
            <a:endParaRPr lang="en-US" altLang="ko-KR" dirty="0"/>
          </a:p>
          <a:p>
            <a:pPr lvl="1"/>
            <a:r>
              <a:rPr lang="tr-TR" altLang="ko-KR" dirty="0"/>
              <a:t>Pump</a:t>
            </a:r>
            <a:r>
              <a:rPr lang="ko-KR" altLang="en-US" dirty="0"/>
              <a:t> </a:t>
            </a:r>
            <a:r>
              <a:rPr lang="tr-TR" altLang="ko-KR" dirty="0"/>
              <a:t>type</a:t>
            </a:r>
            <a:r>
              <a:rPr lang="ko-KR" altLang="en-US" dirty="0"/>
              <a:t> </a:t>
            </a:r>
            <a:endParaRPr lang="en-US" altLang="ko-KR" dirty="0"/>
          </a:p>
          <a:p>
            <a:pPr lvl="2"/>
            <a:r>
              <a:rPr lang="en-US" altLang="ko-KR" dirty="0"/>
              <a:t>Roller pump</a:t>
            </a:r>
          </a:p>
          <a:p>
            <a:pPr lvl="2"/>
            <a:r>
              <a:rPr lang="en-US" altLang="ko-KR" dirty="0"/>
              <a:t>Centrifugal pump</a:t>
            </a:r>
            <a:endParaRPr lang="ko-KR" altLang="en-US" dirty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E6371C7B-A21F-0BCB-343E-923E1910E7E0}"/>
              </a:ext>
            </a:extLst>
          </p:cNvPr>
          <p:cNvSpPr txBox="1">
            <a:spLocks/>
          </p:cNvSpPr>
          <p:nvPr/>
        </p:nvSpPr>
        <p:spPr>
          <a:xfrm>
            <a:off x="152863" y="-146649"/>
            <a:ext cx="9583320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ko-KR" sz="3600" b="1" dirty="0"/>
              <a:t>HEART-LUNG MACHINE HARDWARE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68370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endParaRPr lang="ko-KR" altLang="en-US" sz="2000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B94F999-5826-C8EF-F6A2-6FE80822405D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ko-KR" sz="3600" b="1" dirty="0"/>
              <a:t>Minimally invasive extracorporeal circulation (MiECC)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904BC0A-3733-ED78-E78F-E14F6F5AE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42" y="947451"/>
            <a:ext cx="5560712" cy="22493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74AB03F-2BF3-06F6-19AC-45CCA27A0E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88" y="3378265"/>
            <a:ext cx="5557683" cy="3213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0275E8A-CA61-59CF-113F-8CFCF8A2F1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996582"/>
            <a:ext cx="5828774" cy="52841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9878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47F4F0E2-83CD-FFC1-52EA-E944E33F5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109" y="939891"/>
            <a:ext cx="10503341" cy="52801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A3E7A2F8-BC9B-7635-9A23-F8506D105BEA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ko-KR" sz="3600" b="1" dirty="0"/>
              <a:t>Minimally invasive extracorporeal circulation (MiECC)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72253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79BE09-36E3-1642-F35A-97F7C79BBD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6688" y="1122634"/>
            <a:ext cx="11578624" cy="5546454"/>
          </a:xfrm>
        </p:spPr>
        <p:txBody>
          <a:bodyPr>
            <a:normAutofit/>
          </a:bodyPr>
          <a:lstStyle/>
          <a:p>
            <a:endParaRPr lang="ko-KR" altLang="en-US" sz="2000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0D7B906-BEFF-8568-0550-326A2889CEDF}"/>
              </a:ext>
            </a:extLst>
          </p:cNvPr>
          <p:cNvSpPr txBox="1">
            <a:spLocks/>
          </p:cNvSpPr>
          <p:nvPr/>
        </p:nvSpPr>
        <p:spPr>
          <a:xfrm>
            <a:off x="155575" y="-133754"/>
            <a:ext cx="3240360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300" b="1" dirty="0"/>
              <a:t>Pump type </a:t>
            </a:r>
          </a:p>
        </p:txBody>
      </p:sp>
      <p:pic>
        <p:nvPicPr>
          <p:cNvPr id="1028" name="Picture 4" descr="comparison-between-roller-pumps-and-centrifugal-pumps">
            <a:extLst>
              <a:ext uri="{FF2B5EF4-FFF2-40B4-BE49-F238E27FC236}">
                <a16:creationId xmlns:a16="http://schemas.microsoft.com/office/drawing/2014/main" id="{CC1F52B4-1EEC-A81A-D79B-3208C0F695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1"/>
          <a:stretch>
            <a:fillRect/>
          </a:stretch>
        </p:blipFill>
        <p:spPr bwMode="auto">
          <a:xfrm>
            <a:off x="3975240" y="1294511"/>
            <a:ext cx="6841077" cy="371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9D94B41-F369-646C-247D-881CA607C5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37" r="45920"/>
          <a:stretch>
            <a:fillRect/>
          </a:stretch>
        </p:blipFill>
        <p:spPr bwMode="auto">
          <a:xfrm>
            <a:off x="458426" y="2579026"/>
            <a:ext cx="1962558" cy="22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D083A6DA-4AB3-E33B-E211-AAE3606859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1"/>
          <a:stretch>
            <a:fillRect/>
          </a:stretch>
        </p:blipFill>
        <p:spPr bwMode="auto">
          <a:xfrm>
            <a:off x="2227449" y="1173408"/>
            <a:ext cx="1648283" cy="371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906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E1CDB8-317F-71E2-2F3A-336681915CED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Safety features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C1957C1-139E-3BA4-E61D-07F0900AE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2681"/>
            <a:ext cx="12192000" cy="2077482"/>
          </a:xfrm>
          <a:prstGeom prst="rect">
            <a:avLst/>
          </a:prstGeom>
        </p:spPr>
      </p:pic>
      <p:sp>
        <p:nvSpPr>
          <p:cNvPr id="5" name="내용 개체 틀 1">
            <a:extLst>
              <a:ext uri="{FF2B5EF4-FFF2-40B4-BE49-F238E27FC236}">
                <a16:creationId xmlns:a16="http://schemas.microsoft.com/office/drawing/2014/main" id="{1C4EDF09-844E-A34F-04EA-A890ACC4AEAA}"/>
              </a:ext>
            </a:extLst>
          </p:cNvPr>
          <p:cNvSpPr txBox="1">
            <a:spLocks/>
          </p:cNvSpPr>
          <p:nvPr/>
        </p:nvSpPr>
        <p:spPr>
          <a:xfrm>
            <a:off x="306688" y="3169156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Death from CPB-related incidents declined over the last few decades to 1 in 4446–4864 patients</a:t>
            </a:r>
          </a:p>
          <a:p>
            <a:r>
              <a:rPr lang="en-US" altLang="ko-KR" dirty="0"/>
              <a:t>Severe organ injury or death was 1 in 1453–3220 patients</a:t>
            </a:r>
          </a:p>
          <a:p>
            <a:r>
              <a:rPr lang="en-US" altLang="ko-KR" dirty="0"/>
              <a:t>Non-fatal incidents remains a concern and is reported to be as high as </a:t>
            </a:r>
            <a:r>
              <a:rPr lang="en-US" altLang="ko-KR" dirty="0">
                <a:highlight>
                  <a:srgbClr val="FFFF00"/>
                </a:highlight>
              </a:rPr>
              <a:t>1 in every 58 </a:t>
            </a:r>
            <a:r>
              <a:rPr lang="en-US" altLang="ko-KR" dirty="0"/>
              <a:t>patients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2561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2B74F-B436-FF5D-DAAC-57E2F7EE2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C13E14-16FB-E03B-3F64-BD35DF04C6C9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55448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b="1" dirty="0"/>
              <a:t>Oxygen and air, carbon dioxide and volatile anesthetics supply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A4253C3-27EC-31D0-7391-FCCC66688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6209"/>
            <a:ext cx="12192000" cy="2772942"/>
          </a:xfrm>
          <a:prstGeom prst="rect">
            <a:avLst/>
          </a:prstGeom>
        </p:spPr>
      </p:pic>
      <p:sp>
        <p:nvSpPr>
          <p:cNvPr id="3" name="내용 개체 틀 1">
            <a:extLst>
              <a:ext uri="{FF2B5EF4-FFF2-40B4-BE49-F238E27FC236}">
                <a16:creationId xmlns:a16="http://schemas.microsoft.com/office/drawing/2014/main" id="{90D0DDF8-EDDF-AC8E-28F6-A8C8D964996C}"/>
              </a:ext>
            </a:extLst>
          </p:cNvPr>
          <p:cNvSpPr txBox="1">
            <a:spLocks/>
          </p:cNvSpPr>
          <p:nvPr/>
        </p:nvSpPr>
        <p:spPr>
          <a:xfrm>
            <a:off x="306688" y="3813586"/>
            <a:ext cx="11578624" cy="223015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The addition of nitric oxide (NO) to the oxygenator: no consensus</a:t>
            </a:r>
          </a:p>
          <a:p>
            <a:r>
              <a:rPr lang="en-US" altLang="ko-KR" dirty="0"/>
              <a:t>Carbon dioxide should be used to flush the CPB circuit before priming to reduce the number of gaseous </a:t>
            </a:r>
            <a:r>
              <a:rPr lang="en-US" altLang="ko-KR" dirty="0" err="1"/>
              <a:t>microemboli</a:t>
            </a:r>
            <a:r>
              <a:rPr lang="en-US" altLang="ko-KR" dirty="0"/>
              <a:t> in the priming solution</a:t>
            </a:r>
          </a:p>
          <a:p>
            <a:r>
              <a:rPr lang="en-US" altLang="ko-KR" dirty="0"/>
              <a:t>Potentially at risk of occupational exposure to volatile </a:t>
            </a:r>
            <a:r>
              <a:rPr lang="en-US" altLang="ko-KR" dirty="0" err="1"/>
              <a:t>anaesthetic</a:t>
            </a:r>
            <a:r>
              <a:rPr lang="en-US" altLang="ko-KR" dirty="0"/>
              <a:t> agents</a:t>
            </a:r>
          </a:p>
          <a:p>
            <a:pPr lvl="1"/>
            <a:r>
              <a:rPr lang="en-US" altLang="ko-KR" dirty="0">
                <a:solidFill>
                  <a:srgbClr val="FF0000"/>
                </a:solidFill>
                <a:highlight>
                  <a:srgbClr val="FFFF00"/>
                </a:highlight>
              </a:rPr>
              <a:t>Excessive negative pressures must be avoided</a:t>
            </a:r>
            <a:r>
              <a:rPr lang="en-US" altLang="ko-KR" dirty="0"/>
              <a:t> </a:t>
            </a:r>
            <a:r>
              <a:rPr lang="en-US" altLang="ko-KR" dirty="0"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en-US" altLang="ko-KR" dirty="0"/>
              <a:t>resulting in a rupture of the membrane and oxygenator </a:t>
            </a:r>
          </a:p>
          <a:p>
            <a:pPr lvl="1"/>
            <a:r>
              <a:rPr lang="en-US" altLang="ko-KR" dirty="0"/>
              <a:t>-0.5 cm of water (0.37 mmHg) ~ + 10 cm of water (7.4 mmHg) or negative pressures exceeding</a:t>
            </a:r>
            <a:endParaRPr lang="ko-KR" altLang="en-US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3A96CA10-BC36-2DE7-E808-9276FA32A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625" y="783300"/>
            <a:ext cx="10014857" cy="512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0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382947-44CE-0D98-D27D-59A22CEC6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78F0B6-7DF8-A656-568E-646C1FB0C24D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300" b="1" dirty="0"/>
              <a:t>Carbon dioxide flushing of the surgical field</a:t>
            </a:r>
            <a:endParaRPr lang="ko-KR" altLang="en-US" sz="3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9A03390-2BAC-6B59-2506-4C5D98528C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256" y="945006"/>
            <a:ext cx="8265302" cy="1893987"/>
          </a:xfrm>
          <a:prstGeom prst="rect">
            <a:avLst/>
          </a:prstGeom>
        </p:spPr>
      </p:pic>
      <p:sp>
        <p:nvSpPr>
          <p:cNvPr id="11" name="내용 개체 틀 1">
            <a:extLst>
              <a:ext uri="{FF2B5EF4-FFF2-40B4-BE49-F238E27FC236}">
                <a16:creationId xmlns:a16="http://schemas.microsoft.com/office/drawing/2014/main" id="{44DB27C9-94A7-196B-B1F6-EAC8803CAE69}"/>
              </a:ext>
            </a:extLst>
          </p:cNvPr>
          <p:cNvSpPr txBox="1">
            <a:spLocks/>
          </p:cNvSpPr>
          <p:nvPr/>
        </p:nvSpPr>
        <p:spPr>
          <a:xfrm>
            <a:off x="256256" y="2848546"/>
            <a:ext cx="7400426" cy="1254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/>
              <a:t>The efficacy of </a:t>
            </a:r>
            <a:r>
              <a:rPr lang="tr-TR" altLang="ko-KR" sz="2400" dirty="0"/>
              <a:t>CO</a:t>
            </a:r>
            <a:r>
              <a:rPr lang="tr-TR" altLang="ko-KR" sz="2400" baseline="-25000" dirty="0"/>
              <a:t>2</a:t>
            </a:r>
            <a:r>
              <a:rPr lang="en-US" altLang="ko-KR" sz="2400" dirty="0"/>
              <a:t> flushing of the empty perfusion circuit to reduce gaseous </a:t>
            </a:r>
            <a:r>
              <a:rPr lang="en-US" altLang="ko-KR" sz="2400" dirty="0" err="1"/>
              <a:t>microemboli</a:t>
            </a:r>
            <a:r>
              <a:rPr lang="en-US" altLang="ko-KR" sz="2400" dirty="0"/>
              <a:t> following priming</a:t>
            </a:r>
            <a:endParaRPr lang="ko-KR" altLang="en-US" sz="2400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1BC75616-337D-9B00-8C83-F23D8F4F03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9994" y="3830794"/>
            <a:ext cx="4065961" cy="21231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E551DE-2DC5-5B24-F64D-773CB2FE8F3D}"/>
              </a:ext>
            </a:extLst>
          </p:cNvPr>
          <p:cNvSpPr txBox="1"/>
          <p:nvPr/>
        </p:nvSpPr>
        <p:spPr>
          <a:xfrm>
            <a:off x="5174121" y="5963488"/>
            <a:ext cx="233711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tr-TR" altLang="ko-KR" i="1" dirty="0"/>
              <a:t>JECT. 2009;41:161–165</a:t>
            </a:r>
            <a:endParaRPr lang="ko-KR" altLang="en-US" i="1" dirty="0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62D5139C-72B7-2A2A-8CCF-E05FC58335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5163" y="2751713"/>
            <a:ext cx="3391262" cy="32022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E2AE6C3-2D72-CEB7-8B38-DA0B7608C45F}"/>
              </a:ext>
            </a:extLst>
          </p:cNvPr>
          <p:cNvSpPr txBox="1"/>
          <p:nvPr/>
        </p:nvSpPr>
        <p:spPr>
          <a:xfrm>
            <a:off x="9193897" y="5953935"/>
            <a:ext cx="248837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tr-TR" altLang="ko-KR" i="1" dirty="0"/>
              <a:t>Perfusion24(4) 249 –25</a:t>
            </a:r>
            <a:r>
              <a:rPr lang="en-US" altLang="ko-KR" i="1" dirty="0"/>
              <a:t>5</a:t>
            </a:r>
            <a:endParaRPr lang="ko-KR" altLang="en-US" i="1" dirty="0"/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3EB73B5F-761F-3B2B-3B56-319C1C38A9B4}"/>
              </a:ext>
            </a:extLst>
          </p:cNvPr>
          <p:cNvSpPr/>
          <p:nvPr/>
        </p:nvSpPr>
        <p:spPr>
          <a:xfrm>
            <a:off x="5407741" y="4658488"/>
            <a:ext cx="1160206" cy="125450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46A2AFAC-347A-FA17-440F-D281503CCBAA}"/>
              </a:ext>
            </a:extLst>
          </p:cNvPr>
          <p:cNvSpPr/>
          <p:nvPr/>
        </p:nvSpPr>
        <p:spPr>
          <a:xfrm>
            <a:off x="8961821" y="3095729"/>
            <a:ext cx="580103" cy="5288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>
            <a:extLst>
              <a:ext uri="{FF2B5EF4-FFF2-40B4-BE49-F238E27FC236}">
                <a16:creationId xmlns:a16="http://schemas.microsoft.com/office/drawing/2014/main" id="{0A0D75DE-D00E-66C3-B93A-A06957590DD7}"/>
              </a:ext>
            </a:extLst>
          </p:cNvPr>
          <p:cNvSpPr/>
          <p:nvPr/>
        </p:nvSpPr>
        <p:spPr>
          <a:xfrm>
            <a:off x="11336316" y="3887224"/>
            <a:ext cx="580103" cy="5288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89FA784-A7BD-B40D-C2B8-DC1AA4F7282C}"/>
              </a:ext>
            </a:extLst>
          </p:cNvPr>
          <p:cNvCxnSpPr/>
          <p:nvPr/>
        </p:nvCxnSpPr>
        <p:spPr>
          <a:xfrm>
            <a:off x="2142836" y="1791855"/>
            <a:ext cx="237374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A3244258-D765-7DB5-E111-89F71A80E1E8}"/>
              </a:ext>
            </a:extLst>
          </p:cNvPr>
          <p:cNvCxnSpPr>
            <a:cxnSpLocks/>
          </p:cNvCxnSpPr>
          <p:nvPr/>
        </p:nvCxnSpPr>
        <p:spPr>
          <a:xfrm>
            <a:off x="6373091" y="2544619"/>
            <a:ext cx="36064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F2498DCF-D167-372D-D589-E4D86ACA25D1}"/>
              </a:ext>
            </a:extLst>
          </p:cNvPr>
          <p:cNvCxnSpPr>
            <a:cxnSpLocks/>
          </p:cNvCxnSpPr>
          <p:nvPr/>
        </p:nvCxnSpPr>
        <p:spPr>
          <a:xfrm>
            <a:off x="374072" y="2719387"/>
            <a:ext cx="140854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298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C6DFB-1E0E-F5BE-842F-9BFFACAD4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id="{64F564EE-7447-1A93-2EB5-8D21602EAD8B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300" b="1" dirty="0"/>
              <a:t>Carbon dioxide flushing of the surgical field</a:t>
            </a:r>
            <a:endParaRPr lang="ko-KR" altLang="en-US" sz="3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4" name="내용 개체 틀 1">
            <a:extLst>
              <a:ext uri="{FF2B5EF4-FFF2-40B4-BE49-F238E27FC236}">
                <a16:creationId xmlns:a16="http://schemas.microsoft.com/office/drawing/2014/main" id="{090A6B58-878C-143C-83E8-02A63E029744}"/>
              </a:ext>
            </a:extLst>
          </p:cNvPr>
          <p:cNvSpPr txBox="1">
            <a:spLocks/>
          </p:cNvSpPr>
          <p:nvPr/>
        </p:nvSpPr>
        <p:spPr>
          <a:xfrm>
            <a:off x="306688" y="1072504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CO</a:t>
            </a:r>
            <a:r>
              <a:rPr lang="tr-TR" altLang="ko-KR" baseline="-25000" dirty="0"/>
              <a:t>2</a:t>
            </a:r>
            <a:r>
              <a:rPr lang="en-US" altLang="ko-KR" dirty="0"/>
              <a:t>  insufflation of the operative field</a:t>
            </a:r>
          </a:p>
          <a:p>
            <a:pPr lvl="1"/>
            <a:r>
              <a:rPr lang="en-US" altLang="ko-KR" dirty="0"/>
              <a:t>A beneficial effect on neurocognitive function?</a:t>
            </a:r>
          </a:p>
          <a:p>
            <a:pPr lvl="1"/>
            <a:r>
              <a:rPr lang="en-US" altLang="ko-KR" dirty="0"/>
              <a:t>Concern has been voiced over hypercapnic acidosis: </a:t>
            </a:r>
            <a:r>
              <a:rPr lang="en-US" altLang="ko-KR" dirty="0">
                <a:highlight>
                  <a:srgbClr val="FFFF00"/>
                </a:highlight>
              </a:rPr>
              <a:t>decreased heparin effect </a:t>
            </a:r>
            <a:r>
              <a:rPr lang="en-US" altLang="ko-KR" dirty="0"/>
              <a:t>and, consequently, to an increased </a:t>
            </a:r>
            <a:r>
              <a:rPr lang="en-US" altLang="ko-KR" dirty="0">
                <a:highlight>
                  <a:srgbClr val="FFFF00"/>
                </a:highlight>
              </a:rPr>
              <a:t>risk of thrombus </a:t>
            </a:r>
            <a:r>
              <a:rPr lang="en-US" altLang="ko-KR" dirty="0"/>
              <a:t>formation in the circuit  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BDFFDED-CCA2-1F0C-3ECD-06F9245AD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22" y="2775681"/>
            <a:ext cx="4851712" cy="32556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C18017-7D1C-0BA6-5442-702DE01DA3B4}"/>
              </a:ext>
            </a:extLst>
          </p:cNvPr>
          <p:cNvSpPr txBox="1"/>
          <p:nvPr/>
        </p:nvSpPr>
        <p:spPr>
          <a:xfrm>
            <a:off x="2275013" y="6031342"/>
            <a:ext cx="324172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tr-TR" altLang="ko-KR" i="1" dirty="0"/>
              <a:t>Semin Thoracic Surg 29:301–310</a:t>
            </a:r>
            <a:endParaRPr lang="ko-KR" altLang="en-US" i="1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71EE2DD9-C5E9-0B7A-A954-E2FB5E025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798" y="2631260"/>
            <a:ext cx="4067189" cy="36345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302BFF5-B864-6FE9-9D3A-06696DA70CC1}"/>
              </a:ext>
            </a:extLst>
          </p:cNvPr>
          <p:cNvSpPr txBox="1"/>
          <p:nvPr/>
        </p:nvSpPr>
        <p:spPr>
          <a:xfrm>
            <a:off x="6820182" y="6265769"/>
            <a:ext cx="309680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r-TR" altLang="ko-KR" i="1" dirty="0"/>
              <a:t>Perfusion. 2017;32(3):214–9</a:t>
            </a:r>
            <a:endParaRPr lang="ko-KR" altLang="en-US" i="1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823B479-86FD-AA7D-1339-2C8F12DAD405}"/>
              </a:ext>
            </a:extLst>
          </p:cNvPr>
          <p:cNvSpPr/>
          <p:nvPr/>
        </p:nvSpPr>
        <p:spPr>
          <a:xfrm>
            <a:off x="665022" y="4355690"/>
            <a:ext cx="1527572" cy="1139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CA60A12-42AA-7316-4490-662345AFFABA}"/>
              </a:ext>
            </a:extLst>
          </p:cNvPr>
          <p:cNvSpPr/>
          <p:nvPr/>
        </p:nvSpPr>
        <p:spPr>
          <a:xfrm>
            <a:off x="679774" y="5894444"/>
            <a:ext cx="1527572" cy="1139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5BF7FD92-4DFA-99A2-3CB7-65BCE91DFD84}"/>
              </a:ext>
            </a:extLst>
          </p:cNvPr>
          <p:cNvCxnSpPr>
            <a:cxnSpLocks/>
          </p:cNvCxnSpPr>
          <p:nvPr/>
        </p:nvCxnSpPr>
        <p:spPr>
          <a:xfrm>
            <a:off x="6233652" y="6135329"/>
            <a:ext cx="747251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EE059EC5-3851-25DC-F69E-ECA393848281}"/>
              </a:ext>
            </a:extLst>
          </p:cNvPr>
          <p:cNvCxnSpPr>
            <a:cxnSpLocks/>
          </p:cNvCxnSpPr>
          <p:nvPr/>
        </p:nvCxnSpPr>
        <p:spPr>
          <a:xfrm>
            <a:off x="6390968" y="3948009"/>
            <a:ext cx="511277" cy="11254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0753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6A6E8-94E8-9BBB-02D6-9D6EA85F9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C53919-BB86-D6DF-3560-D485B98B7C3E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ko-KR" sz="3600" b="1" dirty="0"/>
              <a:t>Heat</a:t>
            </a:r>
            <a:r>
              <a:rPr lang="en-US" altLang="ko-KR" sz="3600" b="1" dirty="0"/>
              <a:t>-cooler unit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A17C878-9DA9-0DE0-9DAF-CD5A9BD01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972880"/>
            <a:ext cx="6971487" cy="271022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321D2F7-2812-24C0-AACC-F674243F39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206" y="3909076"/>
            <a:ext cx="3717171" cy="24822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New picture">
            <a:extLst>
              <a:ext uri="{FF2B5EF4-FFF2-40B4-BE49-F238E27FC236}">
                <a16:creationId xmlns:a16="http://schemas.microsoft.com/office/drawing/2014/main" id="{58FCF539-A864-E340-64DC-3410884DE282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67856" y="3872686"/>
            <a:ext cx="5015344" cy="25550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E4FDC68-6008-FA61-E3DA-8EFC0C4132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5797" y="9007788"/>
            <a:ext cx="7618917" cy="809430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F8B1E89-6C3F-5161-5C99-8531B40CCFC7}"/>
              </a:ext>
            </a:extLst>
          </p:cNvPr>
          <p:cNvCxnSpPr>
            <a:cxnSpLocks/>
          </p:cNvCxnSpPr>
          <p:nvPr/>
        </p:nvCxnSpPr>
        <p:spPr>
          <a:xfrm>
            <a:off x="2900218" y="1736436"/>
            <a:ext cx="178261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68AEAD1B-288B-96B8-3BA9-9E582E813672}"/>
              </a:ext>
            </a:extLst>
          </p:cNvPr>
          <p:cNvCxnSpPr>
            <a:cxnSpLocks/>
          </p:cNvCxnSpPr>
          <p:nvPr/>
        </p:nvCxnSpPr>
        <p:spPr>
          <a:xfrm>
            <a:off x="1667164" y="2655454"/>
            <a:ext cx="251690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A9DBBE10-D8B0-C309-B1A5-980BC58EB5D5}"/>
              </a:ext>
            </a:extLst>
          </p:cNvPr>
          <p:cNvCxnSpPr>
            <a:cxnSpLocks/>
          </p:cNvCxnSpPr>
          <p:nvPr/>
        </p:nvCxnSpPr>
        <p:spPr>
          <a:xfrm>
            <a:off x="2364510" y="2900217"/>
            <a:ext cx="132079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>
            <a:extLst>
              <a:ext uri="{FF2B5EF4-FFF2-40B4-BE49-F238E27FC236}">
                <a16:creationId xmlns:a16="http://schemas.microsoft.com/office/drawing/2014/main" id="{A2DFD5E6-DCE2-7361-5241-1556F8D69B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506" y="1286570"/>
            <a:ext cx="7640116" cy="33246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0B8883E-4168-D316-AB09-294CB38F0B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506" y="4611259"/>
            <a:ext cx="7618917" cy="809430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2DCE4748-A308-88BF-EE26-CF924E9E29A1}"/>
              </a:ext>
            </a:extLst>
          </p:cNvPr>
          <p:cNvCxnSpPr>
            <a:cxnSpLocks/>
          </p:cNvCxnSpPr>
          <p:nvPr/>
        </p:nvCxnSpPr>
        <p:spPr>
          <a:xfrm>
            <a:off x="3796145" y="4830618"/>
            <a:ext cx="325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77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9875D-62F8-B04B-28CE-C0D9D5BC7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43BAB0-4137-1A05-545B-E5F8A35425E2}"/>
              </a:ext>
            </a:extLst>
          </p:cNvPr>
          <p:cNvSpPr txBox="1">
            <a:spLocks/>
          </p:cNvSpPr>
          <p:nvPr/>
        </p:nvSpPr>
        <p:spPr>
          <a:xfrm>
            <a:off x="155574" y="-125128"/>
            <a:ext cx="10309225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200" dirty="0"/>
              <a:t>Patient data </a:t>
            </a:r>
            <a:r>
              <a:rPr lang="en-US" altLang="ko-KR" sz="2800" dirty="0"/>
              <a:t>management</a:t>
            </a:r>
            <a:r>
              <a:rPr lang="en-US" altLang="ko-KR" sz="3200" dirty="0"/>
              <a:t> systems and quality improvement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6422F89-1532-27DD-8EBE-949D2158A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79" y="1347747"/>
            <a:ext cx="11687945" cy="316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98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22919-1D67-D688-5445-285243C7B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B4C9B7-BE38-07AD-8419-D5BA31C95760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altLang="ko-KR" sz="3600" dirty="0"/>
              <a:t>Cannulas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1C03F25-698E-FBE0-64C4-F49EA9D23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548" y="1104576"/>
            <a:ext cx="9688277" cy="2324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19A52FF3-1F9B-120C-E817-C7A4D432FD02}"/>
              </a:ext>
            </a:extLst>
          </p:cNvPr>
          <p:cNvCxnSpPr>
            <a:cxnSpLocks/>
          </p:cNvCxnSpPr>
          <p:nvPr/>
        </p:nvCxnSpPr>
        <p:spPr>
          <a:xfrm>
            <a:off x="3366655" y="2119745"/>
            <a:ext cx="46135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:a16="http://schemas.microsoft.com/office/drawing/2014/main" id="{01AEA599-3244-5596-3D54-5CA968489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1999" y="1021739"/>
            <a:ext cx="4775778" cy="3146707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030" name="Picture 6" descr="Venous cannulas for extracorporeal circuit.">
            <a:extLst>
              <a:ext uri="{FF2B5EF4-FFF2-40B4-BE49-F238E27FC236}">
                <a16:creationId xmlns:a16="http://schemas.microsoft.com/office/drawing/2014/main" id="{DEABE24E-1039-6437-90FB-701122A7A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76" y="1061567"/>
            <a:ext cx="3067050" cy="3067050"/>
          </a:xfrm>
          <a:prstGeom prst="rect">
            <a:avLst/>
          </a:prstGeom>
          <a:noFill/>
          <a:ln w="38100">
            <a:solidFill>
              <a:srgbClr val="0B338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8A44163-3734-59CA-9475-43736B1204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7183" y="4278979"/>
            <a:ext cx="6177779" cy="2360887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25091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0D84-1123-C552-B1CB-DB5738DDF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FB3EC1-DA74-0D31-DCD9-BFB9E64858FC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Venting and suction devices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861DFD9-D2F6-FCF9-CDEB-69F2B468F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88" y="914042"/>
            <a:ext cx="9754961" cy="21243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내용 개체 틀 1">
            <a:extLst>
              <a:ext uri="{FF2B5EF4-FFF2-40B4-BE49-F238E27FC236}">
                <a16:creationId xmlns:a16="http://schemas.microsoft.com/office/drawing/2014/main" id="{E013E8CF-E070-80CD-C2F6-4323F40D8684}"/>
              </a:ext>
            </a:extLst>
          </p:cNvPr>
          <p:cNvSpPr txBox="1">
            <a:spLocks/>
          </p:cNvSpPr>
          <p:nvPr/>
        </p:nvSpPr>
        <p:spPr>
          <a:xfrm>
            <a:off x="306688" y="3169156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For reducing the need for transfusion of blood products</a:t>
            </a:r>
          </a:p>
          <a:p>
            <a:pPr lvl="1"/>
            <a:r>
              <a:rPr lang="en-US" altLang="ko-KR" dirty="0"/>
              <a:t>But,  required negative pressure, blood–air mixing and contact between blood and non-endothelial surfaces activate the coagulation may </a:t>
            </a:r>
            <a:r>
              <a:rPr lang="en-US" altLang="ko-KR" dirty="0">
                <a:highlight>
                  <a:srgbClr val="FFFF00"/>
                </a:highlight>
              </a:rPr>
              <a:t>increase hemolysis</a:t>
            </a:r>
          </a:p>
          <a:p>
            <a:pPr lvl="1"/>
            <a:r>
              <a:rPr lang="en-US" altLang="ko-KR" dirty="0">
                <a:highlight>
                  <a:srgbClr val="FFFF00"/>
                </a:highlight>
              </a:rPr>
              <a:t>Venting</a:t>
            </a:r>
            <a:r>
              <a:rPr lang="en-US" altLang="ko-KR" dirty="0"/>
              <a:t> heart cavities and/or large blood vessels helps optimize the surgical view of the heart structures. This blood is generally </a:t>
            </a:r>
            <a:r>
              <a:rPr lang="en-US" altLang="ko-KR" dirty="0">
                <a:highlight>
                  <a:srgbClr val="FFFF00"/>
                </a:highlight>
              </a:rPr>
              <a:t>less activated </a:t>
            </a:r>
            <a:r>
              <a:rPr lang="en-US" altLang="ko-KR" dirty="0"/>
              <a:t>because its exposure to damaged tissue is lower than that of </a:t>
            </a:r>
            <a:r>
              <a:rPr lang="en-US" altLang="ko-KR" dirty="0" err="1"/>
              <a:t>pleuropericardial</a:t>
            </a:r>
            <a:r>
              <a:rPr lang="en-US" altLang="ko-KR" dirty="0"/>
              <a:t> blood.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1564350-8C60-5ADD-053F-24B4B8CFB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05" y="1756397"/>
            <a:ext cx="5068007" cy="43630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24FBA74-589D-247B-4D28-C71672142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343" y="1959516"/>
            <a:ext cx="6271491" cy="328996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0956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8F0012-DB2B-B814-1DD7-D932B8A6E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169A02-C2F7-E28D-905C-7A26B893A524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Reservoirs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455A0B2-F120-ADA7-90F5-114C4B321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57" y="1151094"/>
            <a:ext cx="9783540" cy="18957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내용 개체 틀 1">
            <a:extLst>
              <a:ext uri="{FF2B5EF4-FFF2-40B4-BE49-F238E27FC236}">
                <a16:creationId xmlns:a16="http://schemas.microsoft.com/office/drawing/2014/main" id="{40E3B6A1-5B40-50B5-35C8-119D5ECAC985}"/>
              </a:ext>
            </a:extLst>
          </p:cNvPr>
          <p:cNvSpPr txBox="1">
            <a:spLocks/>
          </p:cNvSpPr>
          <p:nvPr/>
        </p:nvSpPr>
        <p:spPr>
          <a:xfrm>
            <a:off x="306688" y="3169156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altLang="ko-KR" dirty="0"/>
              <a:t>Two types of reservoirs</a:t>
            </a:r>
            <a:endParaRPr lang="en-US" altLang="ko-KR" dirty="0"/>
          </a:p>
          <a:p>
            <a:pPr lvl="1"/>
            <a:r>
              <a:rPr lang="tr-TR" altLang="ko-KR" dirty="0"/>
              <a:t>Cardiotomy reservoirs</a:t>
            </a:r>
            <a:r>
              <a:rPr lang="en-US" altLang="ko-KR" dirty="0"/>
              <a:t>: contains a defoamer and filters to scavenge solid, gaseous and deformable emboli aspirated from the surgical field</a:t>
            </a:r>
          </a:p>
          <a:p>
            <a:pPr lvl="1"/>
            <a:r>
              <a:rPr lang="tr-TR" altLang="ko-KR" dirty="0"/>
              <a:t>Venous reservoirs</a:t>
            </a:r>
            <a:endParaRPr lang="en-US" altLang="ko-KR" dirty="0"/>
          </a:p>
          <a:p>
            <a:pPr lvl="2"/>
            <a:r>
              <a:rPr lang="en-US" altLang="ko-KR" dirty="0"/>
              <a:t>Open reservoirs are considered safer and easier to operate</a:t>
            </a:r>
          </a:p>
          <a:p>
            <a:pPr lvl="2"/>
            <a:r>
              <a:rPr lang="en-US" altLang="ko-KR" dirty="0"/>
              <a:t>Closed reservoirs are considered better regarding biocompatibility and blood preservation</a:t>
            </a:r>
          </a:p>
        </p:txBody>
      </p:sp>
    </p:spTree>
    <p:extLst>
      <p:ext uri="{BB962C8B-B14F-4D97-AF65-F5344CB8AC3E}">
        <p14:creationId xmlns:p14="http://schemas.microsoft.com/office/powerpoint/2010/main" val="142530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739AD-E47C-AF7A-15AA-63D99983D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A68F4-E33B-0E3B-0182-E3B5B9B876DF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Oxygenators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7527B08-898B-F1E3-8B56-60813163F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7741"/>
            <a:ext cx="9907383" cy="1752845"/>
          </a:xfrm>
          <a:prstGeom prst="rect">
            <a:avLst/>
          </a:prstGeom>
        </p:spPr>
      </p:pic>
      <p:sp>
        <p:nvSpPr>
          <p:cNvPr id="7" name="내용 개체 틀 1">
            <a:extLst>
              <a:ext uri="{FF2B5EF4-FFF2-40B4-BE49-F238E27FC236}">
                <a16:creationId xmlns:a16="http://schemas.microsoft.com/office/drawing/2014/main" id="{26EEAF02-7477-35DF-33B5-C437ABBE8212}"/>
              </a:ext>
            </a:extLst>
          </p:cNvPr>
          <p:cNvSpPr txBox="1">
            <a:spLocks/>
          </p:cNvSpPr>
          <p:nvPr/>
        </p:nvSpPr>
        <p:spPr>
          <a:xfrm>
            <a:off x="306688" y="2707339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solidFill>
                  <a:srgbClr val="FF0000"/>
                </a:solidFill>
                <a:highlight>
                  <a:srgbClr val="FFFF00"/>
                </a:highlight>
              </a:rPr>
              <a:t>Membrane oxygenators are the first choice for gas exchange</a:t>
            </a:r>
            <a:r>
              <a:rPr lang="en-US" altLang="ko-KR" dirty="0"/>
              <a:t>: outperform bubble oxygenators in terms of GME generation, complement activation and neuropsychological results.</a:t>
            </a:r>
          </a:p>
          <a:p>
            <a:r>
              <a:rPr lang="tr-TR" altLang="ko-KR" dirty="0"/>
              <a:t>Pulsatile or continuous flow</a:t>
            </a:r>
            <a:endParaRPr lang="en-US" altLang="ko-KR" dirty="0"/>
          </a:p>
          <a:p>
            <a:r>
              <a:rPr lang="tr-TR" altLang="ko-KR" dirty="0"/>
              <a:t>Haemocompatible coating versus no coating</a:t>
            </a:r>
            <a:r>
              <a:rPr lang="en-US" altLang="ko-KR" dirty="0"/>
              <a:t>: coating was protective in reducing oxygenator failure (0.03% vs 4.3%)</a:t>
            </a:r>
          </a:p>
          <a:p>
            <a:r>
              <a:rPr lang="en-US" altLang="ko-KR" dirty="0"/>
              <a:t>Radial flow oxygenators vs axial flow oxygenators: radial flow oxygenators had lower levels of humoral inflammatory response than did axial flow oxygenators</a:t>
            </a:r>
          </a:p>
          <a:p>
            <a:r>
              <a:rPr lang="en-US" altLang="ko-KR" dirty="0" err="1">
                <a:solidFill>
                  <a:srgbClr val="FF0000"/>
                </a:solidFill>
                <a:highlight>
                  <a:srgbClr val="FFFF00"/>
                </a:highlight>
              </a:rPr>
              <a:t>Polymethylpentene</a:t>
            </a:r>
            <a:r>
              <a:rPr lang="en-US" altLang="ko-KR" dirty="0">
                <a:solidFill>
                  <a:srgbClr val="FF0000"/>
                </a:solidFill>
                <a:highlight>
                  <a:srgbClr val="FFFF00"/>
                </a:highlight>
              </a:rPr>
              <a:t> membrane oxygenators is not recommended</a:t>
            </a:r>
            <a:r>
              <a:rPr lang="en-US" altLang="ko-KR" dirty="0"/>
              <a:t> due to the membrane's low permeability to volatile </a:t>
            </a:r>
            <a:r>
              <a:rPr lang="en-US" altLang="ko-KR" dirty="0" err="1"/>
              <a:t>anaesthetics</a:t>
            </a:r>
            <a:r>
              <a:rPr lang="en-US" altLang="ko-KR" dirty="0"/>
              <a:t> 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5A63774-2B40-4DC6-A4C4-2AAF394AF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1455768"/>
            <a:ext cx="6135582" cy="4300421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803702B8-A9D0-2FA1-C8BC-7DCED2D346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1157" y="1432211"/>
            <a:ext cx="5658640" cy="445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39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1612E-3C28-6353-CC55-F48F91509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4988B1-0FED-2250-A6EB-EC783A06DD23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Pumps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0DDEA67-7CAB-1EEA-C145-0C005101B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72" y="1126036"/>
            <a:ext cx="9716856" cy="1114581"/>
          </a:xfrm>
          <a:prstGeom prst="rect">
            <a:avLst/>
          </a:prstGeom>
        </p:spPr>
      </p:pic>
      <p:sp>
        <p:nvSpPr>
          <p:cNvPr id="6" name="내용 개체 틀 1">
            <a:extLst>
              <a:ext uri="{FF2B5EF4-FFF2-40B4-BE49-F238E27FC236}">
                <a16:creationId xmlns:a16="http://schemas.microsoft.com/office/drawing/2014/main" id="{991EAA58-4143-BD2B-6D3D-02B456CE0601}"/>
              </a:ext>
            </a:extLst>
          </p:cNvPr>
          <p:cNvSpPr txBox="1">
            <a:spLocks/>
          </p:cNvSpPr>
          <p:nvPr/>
        </p:nvSpPr>
        <p:spPr>
          <a:xfrm>
            <a:off x="306688" y="2707339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highlight>
                  <a:srgbClr val="FFFF00"/>
                </a:highlight>
              </a:rPr>
              <a:t>No differences </a:t>
            </a:r>
            <a:r>
              <a:rPr lang="en-US" altLang="ko-KR" dirty="0"/>
              <a:t>were observed between roller pumps and centrifugal pumps</a:t>
            </a:r>
          </a:p>
          <a:p>
            <a:pPr lvl="1"/>
            <a:r>
              <a:rPr lang="en-US" altLang="ko-KR" dirty="0"/>
              <a:t>PRBC transfusions, postoperative blood loss, the length of stays in the ICU and the hospital, deaths</a:t>
            </a:r>
          </a:p>
          <a:p>
            <a:pPr lvl="1"/>
            <a:r>
              <a:rPr lang="en-US" altLang="ko-KR" dirty="0"/>
              <a:t>Thrombin-AT III, F1 þ 2 or thrombin formation</a:t>
            </a:r>
          </a:p>
          <a:p>
            <a:pPr lvl="1"/>
            <a:r>
              <a:rPr lang="tr-TR" altLang="ko-KR" dirty="0"/>
              <a:t>Neuropsychological outcomes </a:t>
            </a:r>
            <a:r>
              <a:rPr lang="en-US" altLang="ko-KR" dirty="0"/>
              <a:t> </a:t>
            </a:r>
          </a:p>
          <a:p>
            <a:r>
              <a:rPr lang="en-US" altLang="ko-KR" dirty="0"/>
              <a:t>Hemolysis: </a:t>
            </a:r>
            <a:r>
              <a:rPr lang="en-US" altLang="ko-KR" dirty="0">
                <a:highlight>
                  <a:srgbClr val="FFFF00"/>
                </a:highlight>
              </a:rPr>
              <a:t>R</a:t>
            </a:r>
            <a:r>
              <a:rPr lang="en-US" altLang="ko-KR" dirty="0"/>
              <a:t>≥C</a:t>
            </a:r>
          </a:p>
          <a:p>
            <a:pPr lvl="1"/>
            <a:endParaRPr lang="en-US" altLang="ko-KR" dirty="0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76DBF274-1489-1ADF-61A1-1CCC34E09322}"/>
              </a:ext>
            </a:extLst>
          </p:cNvPr>
          <p:cNvCxnSpPr/>
          <p:nvPr/>
        </p:nvCxnSpPr>
        <p:spPr>
          <a:xfrm>
            <a:off x="5170575" y="2141047"/>
            <a:ext cx="12290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824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CC518-D51C-901D-40B3-519A088F9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51A83D-1558-41E5-1A70-B9AA91F04FEF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Arterial line filter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0924137-552E-B3FC-3E59-7A8B5FF12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484" y="1125291"/>
            <a:ext cx="9802593" cy="1467055"/>
          </a:xfrm>
          <a:prstGeom prst="rect">
            <a:avLst/>
          </a:prstGeom>
        </p:spPr>
      </p:pic>
      <p:sp>
        <p:nvSpPr>
          <p:cNvPr id="7" name="내용 개체 틀 1">
            <a:extLst>
              <a:ext uri="{FF2B5EF4-FFF2-40B4-BE49-F238E27FC236}">
                <a16:creationId xmlns:a16="http://schemas.microsoft.com/office/drawing/2014/main" id="{B92A18A5-3739-C18C-E1D1-0C71B207F2F1}"/>
              </a:ext>
            </a:extLst>
          </p:cNvPr>
          <p:cNvSpPr txBox="1">
            <a:spLocks/>
          </p:cNvSpPr>
          <p:nvPr/>
        </p:nvSpPr>
        <p:spPr>
          <a:xfrm>
            <a:off x="315924" y="3252281"/>
            <a:ext cx="11578624" cy="14012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A higher incidence of AKI in the LDF (leukodepletion filters) group</a:t>
            </a:r>
          </a:p>
        </p:txBody>
      </p:sp>
    </p:spTree>
    <p:extLst>
      <p:ext uri="{BB962C8B-B14F-4D97-AF65-F5344CB8AC3E}">
        <p14:creationId xmlns:p14="http://schemas.microsoft.com/office/powerpoint/2010/main" val="1636642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F66E5-0CCB-914D-9E1C-979414AAA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5CDFC-45C9-9A1E-A44E-A08477C403DF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Material and surface treatments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5" name="내용 개체 틀 1">
            <a:extLst>
              <a:ext uri="{FF2B5EF4-FFF2-40B4-BE49-F238E27FC236}">
                <a16:creationId xmlns:a16="http://schemas.microsoft.com/office/drawing/2014/main" id="{00E58851-C4F3-CA91-A87B-DC71CF0FC674}"/>
              </a:ext>
            </a:extLst>
          </p:cNvPr>
          <p:cNvSpPr txBox="1">
            <a:spLocks/>
          </p:cNvSpPr>
          <p:nvPr/>
        </p:nvSpPr>
        <p:spPr>
          <a:xfrm>
            <a:off x="306688" y="2707339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altLang="ko-KR" dirty="0"/>
              <a:t>The 3 available modifications</a:t>
            </a:r>
            <a:endParaRPr lang="en-US" altLang="ko-KR" dirty="0"/>
          </a:p>
          <a:p>
            <a:pPr lvl="1"/>
            <a:r>
              <a:rPr lang="en-US" altLang="ko-KR" dirty="0"/>
              <a:t>Biomimetic (bioactive) surfaces with heparin, NO and direct thrombin inhibitors (DTI)</a:t>
            </a:r>
          </a:p>
          <a:p>
            <a:pPr lvl="2"/>
            <a:r>
              <a:rPr lang="en-US" altLang="ko-KR" dirty="0"/>
              <a:t>No differences in postoperative lung dysfunction and mechanical ventilation times</a:t>
            </a:r>
          </a:p>
          <a:p>
            <a:pPr lvl="2"/>
            <a:r>
              <a:rPr lang="en-US" altLang="ko-KR" dirty="0">
                <a:highlight>
                  <a:srgbClr val="FFFF00"/>
                </a:highlight>
              </a:rPr>
              <a:t>A significantly shorter stay in the ICU, a reduction in PRBC transfusions, </a:t>
            </a:r>
            <a:r>
              <a:rPr lang="tr-TR" altLang="ko-KR" dirty="0">
                <a:highlight>
                  <a:srgbClr val="FFFF00"/>
                </a:highlight>
              </a:rPr>
              <a:t>atrial fibrillation</a:t>
            </a:r>
            <a:r>
              <a:rPr lang="en-US" altLang="ko-KR" dirty="0">
                <a:highlight>
                  <a:srgbClr val="FFFF00"/>
                </a:highlight>
              </a:rPr>
              <a:t>, postoperative neurological and pulmonary functions</a:t>
            </a:r>
          </a:p>
          <a:p>
            <a:pPr lvl="2"/>
            <a:r>
              <a:rPr lang="en-US" altLang="ko-KR" dirty="0">
                <a:highlight>
                  <a:srgbClr val="FFFF00"/>
                </a:highlight>
              </a:rPr>
              <a:t>Reduce the dose of heparin and </a:t>
            </a:r>
            <a:r>
              <a:rPr lang="en-US" altLang="ko-KR" dirty="0" err="1">
                <a:highlight>
                  <a:srgbClr val="FFFF00"/>
                </a:highlight>
              </a:rPr>
              <a:t>protamine</a:t>
            </a:r>
            <a:r>
              <a:rPr lang="en-US" altLang="ko-KR" dirty="0" err="1">
                <a:highlight>
                  <a:srgbClr val="FFFF00"/>
                </a:highlight>
                <a:sym typeface="Wingdings" panose="05000000000000000000" pitchFamily="2" charset="2"/>
              </a:rPr>
              <a:t></a:t>
            </a:r>
            <a:r>
              <a:rPr lang="en-US" altLang="ko-KR" dirty="0" err="1">
                <a:highlight>
                  <a:srgbClr val="FFFF00"/>
                </a:highlight>
              </a:rPr>
              <a:t>reduction</a:t>
            </a:r>
            <a:r>
              <a:rPr lang="en-US" altLang="ko-KR" dirty="0">
                <a:highlight>
                  <a:srgbClr val="FFFF00"/>
                </a:highlight>
              </a:rPr>
              <a:t> in the systemic inflammatory response and the activation of the coagulation system</a:t>
            </a:r>
            <a:r>
              <a:rPr lang="en-US" altLang="ko-KR" dirty="0">
                <a:highlight>
                  <a:srgbClr val="FFFF00"/>
                </a:highlight>
                <a:sym typeface="Wingdings" panose="05000000000000000000" pitchFamily="2" charset="2"/>
              </a:rPr>
              <a:t></a:t>
            </a:r>
            <a:r>
              <a:rPr lang="tr-TR" altLang="ko-KR" dirty="0">
                <a:highlight>
                  <a:srgbClr val="FFFF00"/>
                </a:highlight>
              </a:rPr>
              <a:t>reduction in postoperative bleeding</a:t>
            </a:r>
            <a:endParaRPr lang="en-US" altLang="ko-KR" dirty="0">
              <a:highlight>
                <a:srgbClr val="FFFF00"/>
              </a:highlight>
            </a:endParaRPr>
          </a:p>
          <a:p>
            <a:pPr lvl="1"/>
            <a:r>
              <a:rPr lang="tr-TR" altLang="ko-KR" dirty="0"/>
              <a:t>Biopassive surfaces such as phosphorylcholine (PPC) albumin and poly-2-methoxyethyl acrylate (PMEA)</a:t>
            </a:r>
            <a:endParaRPr lang="en-US" altLang="ko-KR" dirty="0"/>
          </a:p>
          <a:p>
            <a:pPr lvl="2"/>
            <a:r>
              <a:rPr lang="en-US" altLang="ko-KR" dirty="0"/>
              <a:t>Fewer inflammatory responses and less oxidative stress</a:t>
            </a:r>
          </a:p>
          <a:p>
            <a:pPr lvl="1"/>
            <a:r>
              <a:rPr lang="en-US" altLang="ko-KR" dirty="0" err="1"/>
              <a:t>Endothelialization</a:t>
            </a:r>
            <a:r>
              <a:rPr lang="en-US" altLang="ko-KR" dirty="0"/>
              <a:t> of the surfaces aimed at antithrombogenic effects</a:t>
            </a:r>
          </a:p>
          <a:p>
            <a:pPr lvl="2"/>
            <a:r>
              <a:rPr lang="tr-TR" altLang="ko-KR" dirty="0"/>
              <a:t>Not yet widely used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030D5BD-7DE6-8DF2-E76B-8916316CC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406" y="1021179"/>
            <a:ext cx="9669224" cy="168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009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803000-4719-D531-13C8-E4F96DBF2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D3122C-EFC7-4CFB-C6A0-16F0DCA9FED8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Tubing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8B6DC47-9C30-A73F-CD25-0E17C29D0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11" y="1025265"/>
            <a:ext cx="9688277" cy="1667108"/>
          </a:xfrm>
          <a:prstGeom prst="rect">
            <a:avLst/>
          </a:prstGeom>
        </p:spPr>
      </p:pic>
      <p:sp>
        <p:nvSpPr>
          <p:cNvPr id="7" name="내용 개체 틀 1">
            <a:extLst>
              <a:ext uri="{FF2B5EF4-FFF2-40B4-BE49-F238E27FC236}">
                <a16:creationId xmlns:a16="http://schemas.microsoft.com/office/drawing/2014/main" id="{F9A64FB1-3CD7-6A59-72EE-047CA0FAE4AA}"/>
              </a:ext>
            </a:extLst>
          </p:cNvPr>
          <p:cNvSpPr txBox="1">
            <a:spLocks/>
          </p:cNvSpPr>
          <p:nvPr/>
        </p:nvSpPr>
        <p:spPr>
          <a:xfrm>
            <a:off x="306688" y="2771991"/>
            <a:ext cx="11578624" cy="33971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highlight>
                  <a:srgbClr val="FFFF00"/>
                </a:highlight>
              </a:rPr>
              <a:t>A substantial triboelectric charge is generated in roller pumps using PVC tubing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en-US" altLang="ko-KR" dirty="0"/>
              <a:t>potentially damage electronic components in the extracorporeal pump platform</a:t>
            </a:r>
          </a:p>
          <a:p>
            <a:r>
              <a:rPr lang="en-US" altLang="ko-KR" dirty="0"/>
              <a:t>When using PVC as a biomaterial that contacts lipid-containing substances (e.g. blood), the slow but permanent release of DEHP (di-</a:t>
            </a:r>
            <a:r>
              <a:rPr lang="en-US" altLang="ko-KR" dirty="0" err="1"/>
              <a:t>ethylhexyl</a:t>
            </a:r>
            <a:r>
              <a:rPr lang="en-US" altLang="ko-KR" dirty="0"/>
              <a:t> phthalate) is expected</a:t>
            </a:r>
          </a:p>
          <a:p>
            <a:r>
              <a:rPr lang="en-US" altLang="ko-KR" dirty="0">
                <a:highlight>
                  <a:srgbClr val="FFFF00"/>
                </a:highlight>
              </a:rPr>
              <a:t>TOTM (</a:t>
            </a:r>
            <a:r>
              <a:rPr lang="en-US" altLang="ko-KR" dirty="0" err="1">
                <a:highlight>
                  <a:srgbClr val="FFFF00"/>
                </a:highlight>
              </a:rPr>
              <a:t>trioctyl</a:t>
            </a:r>
            <a:r>
              <a:rPr lang="en-US" altLang="ko-KR" dirty="0">
                <a:highlight>
                  <a:srgbClr val="FFFF00"/>
                </a:highlight>
              </a:rPr>
              <a:t> </a:t>
            </a:r>
            <a:r>
              <a:rPr lang="en-US" altLang="ko-KR" dirty="0" err="1">
                <a:highlight>
                  <a:srgbClr val="FFFF00"/>
                </a:highlight>
              </a:rPr>
              <a:t>trimellitate</a:t>
            </a:r>
            <a:r>
              <a:rPr lang="en-US" altLang="ko-KR" dirty="0">
                <a:highlight>
                  <a:srgbClr val="FFFF00"/>
                </a:highlight>
              </a:rPr>
              <a:t>) is assumed to be far less toxic</a:t>
            </a:r>
            <a:r>
              <a:rPr lang="en-US" altLang="ko-KR" dirty="0"/>
              <a:t> than DEHP, this proves that a DEHP substitution is feasible and should be considered</a:t>
            </a:r>
          </a:p>
          <a:p>
            <a:r>
              <a:rPr lang="en-US" altLang="ko-KR" dirty="0"/>
              <a:t>The observed lower plasticizer migration rate of tubing material kept in storage for several weeks</a:t>
            </a:r>
          </a:p>
        </p:txBody>
      </p:sp>
    </p:spTree>
    <p:extLst>
      <p:ext uri="{BB962C8B-B14F-4D97-AF65-F5344CB8AC3E}">
        <p14:creationId xmlns:p14="http://schemas.microsoft.com/office/powerpoint/2010/main" val="41726966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A9184-8FC0-EE8D-AEC2-B04AA3630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92A0FF-DF99-0030-4FB1-AF5339351579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Monitoring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3304810-3E05-8FB1-16E2-D5ABC6F05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4" y="1198937"/>
            <a:ext cx="11850901" cy="4425115"/>
          </a:xfrm>
          <a:prstGeom prst="rect">
            <a:avLst/>
          </a:prstGeom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258CC57-D36E-B854-8BB0-49CDC0FE7744}"/>
              </a:ext>
            </a:extLst>
          </p:cNvPr>
          <p:cNvCxnSpPr/>
          <p:nvPr/>
        </p:nvCxnSpPr>
        <p:spPr>
          <a:xfrm>
            <a:off x="2458065" y="2389239"/>
            <a:ext cx="99305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1E4D0FC-7BE0-98C8-76FB-E054C75F706B}"/>
              </a:ext>
            </a:extLst>
          </p:cNvPr>
          <p:cNvCxnSpPr>
            <a:cxnSpLocks/>
          </p:cNvCxnSpPr>
          <p:nvPr/>
        </p:nvCxnSpPr>
        <p:spPr>
          <a:xfrm>
            <a:off x="2305665" y="3082412"/>
            <a:ext cx="81116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8B07379B-C10C-6174-3B39-AC3F2F7CBC78}"/>
              </a:ext>
            </a:extLst>
          </p:cNvPr>
          <p:cNvCxnSpPr>
            <a:cxnSpLocks/>
          </p:cNvCxnSpPr>
          <p:nvPr/>
        </p:nvCxnSpPr>
        <p:spPr>
          <a:xfrm>
            <a:off x="3667433" y="3746089"/>
            <a:ext cx="115037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9C367C8B-DF39-CCFC-E22F-9A4919741A80}"/>
              </a:ext>
            </a:extLst>
          </p:cNvPr>
          <p:cNvCxnSpPr>
            <a:cxnSpLocks/>
          </p:cNvCxnSpPr>
          <p:nvPr/>
        </p:nvCxnSpPr>
        <p:spPr>
          <a:xfrm>
            <a:off x="3052915" y="4154128"/>
            <a:ext cx="17845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BBBA0990-E39B-672F-D1E7-B4D75A80D5B1}"/>
              </a:ext>
            </a:extLst>
          </p:cNvPr>
          <p:cNvCxnSpPr>
            <a:cxnSpLocks/>
          </p:cNvCxnSpPr>
          <p:nvPr/>
        </p:nvCxnSpPr>
        <p:spPr>
          <a:xfrm>
            <a:off x="1759974" y="4562166"/>
            <a:ext cx="17501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D8FBA4DB-0177-630A-6CA4-BA2168AED3B5}"/>
              </a:ext>
            </a:extLst>
          </p:cNvPr>
          <p:cNvCxnSpPr>
            <a:cxnSpLocks/>
          </p:cNvCxnSpPr>
          <p:nvPr/>
        </p:nvCxnSpPr>
        <p:spPr>
          <a:xfrm>
            <a:off x="4513005" y="5220928"/>
            <a:ext cx="122903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52C13E18-4A74-E950-87F5-3147D643B4FA}"/>
              </a:ext>
            </a:extLst>
          </p:cNvPr>
          <p:cNvCxnSpPr>
            <a:cxnSpLocks/>
          </p:cNvCxnSpPr>
          <p:nvPr/>
        </p:nvCxnSpPr>
        <p:spPr>
          <a:xfrm>
            <a:off x="2379406" y="5501148"/>
            <a:ext cx="263504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80117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5DBBB-AC2F-5A69-8B97-93FD8C0844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219CA2-6B95-668D-FF3A-4365C0D567FB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Non-invasive brain monitoring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25AA659-CF59-A31C-A52D-82254ED8E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83" y="3017153"/>
            <a:ext cx="9783663" cy="13411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55C43D93-05E1-CAC3-CD19-D0B6CBA28A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84" y="4977195"/>
            <a:ext cx="9774014" cy="13315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A151620-9983-81C9-A55A-91D7F9268C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883" y="965245"/>
            <a:ext cx="9812119" cy="13527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DBFD117-EA85-9632-182B-B8469732E4FD}"/>
              </a:ext>
            </a:extLst>
          </p:cNvPr>
          <p:cNvSpPr txBox="1"/>
          <p:nvPr/>
        </p:nvSpPr>
        <p:spPr>
          <a:xfrm>
            <a:off x="386955" y="2280695"/>
            <a:ext cx="7168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Low preoperative baseline values (e.g. rScO2 below 50%)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Intra- and perioperative decrements (e.g. rScO2 below 15% of baseline)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199F64-7458-5257-D061-F553CEEF26EA}"/>
              </a:ext>
            </a:extLst>
          </p:cNvPr>
          <p:cNvSpPr txBox="1"/>
          <p:nvPr/>
        </p:nvSpPr>
        <p:spPr>
          <a:xfrm>
            <a:off x="391575" y="4437375"/>
            <a:ext cx="1154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/>
              <a:t>BIS, PSI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75521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724A6-06AC-E05A-EA7B-231337A04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E537A2-87A6-CF13-B49C-6F11E602E990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Hemodynamic monitoring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B3E1017-A2D7-1CE4-FA57-AB39A3EFA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4" y="972289"/>
            <a:ext cx="11659685" cy="2174034"/>
          </a:xfrm>
          <a:prstGeom prst="rect">
            <a:avLst/>
          </a:prstGeom>
        </p:spPr>
      </p:pic>
      <p:sp>
        <p:nvSpPr>
          <p:cNvPr id="3" name="내용 개체 틀 1">
            <a:extLst>
              <a:ext uri="{FF2B5EF4-FFF2-40B4-BE49-F238E27FC236}">
                <a16:creationId xmlns:a16="http://schemas.microsoft.com/office/drawing/2014/main" id="{AD1D012D-A961-241E-0F3F-A5DD0122F85E}"/>
              </a:ext>
            </a:extLst>
          </p:cNvPr>
          <p:cNvSpPr txBox="1">
            <a:spLocks/>
          </p:cNvSpPr>
          <p:nvPr/>
        </p:nvSpPr>
        <p:spPr>
          <a:xfrm>
            <a:off x="306688" y="3538909"/>
            <a:ext cx="11578624" cy="210480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Earlier observational studies reported up to 35–40% of cases receiving a PAC (pulmonary artery catheter), and recent observational studies report between 9% and 28% </a:t>
            </a:r>
          </a:p>
          <a:p>
            <a:r>
              <a:rPr lang="en-US" altLang="ko-KR" dirty="0"/>
              <a:t>Accuracy and precision in non-cardiac and cardiac operations have demonstrated mean percentage errors between 41% and 49%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55F8300-F68F-6CD2-4DBF-D6112272BF7F}"/>
              </a:ext>
            </a:extLst>
          </p:cNvPr>
          <p:cNvSpPr/>
          <p:nvPr/>
        </p:nvSpPr>
        <p:spPr>
          <a:xfrm>
            <a:off x="376740" y="2713703"/>
            <a:ext cx="1914175" cy="27530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4485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298E3-A7B8-469F-071D-0DC890E1B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29DD39-D06A-AC6D-A627-F9FB960DF26C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Trans-esophageal echocardiography</a:t>
            </a:r>
            <a:endParaRPr lang="ko-KR" altLang="en-US" sz="3600" b="1" dirty="0"/>
          </a:p>
        </p:txBody>
      </p:sp>
      <p:sp>
        <p:nvSpPr>
          <p:cNvPr id="3" name="내용 개체 틀 1">
            <a:extLst>
              <a:ext uri="{FF2B5EF4-FFF2-40B4-BE49-F238E27FC236}">
                <a16:creationId xmlns:a16="http://schemas.microsoft.com/office/drawing/2014/main" id="{705311C7-C828-F2D8-5343-009B9814BF1A}"/>
              </a:ext>
            </a:extLst>
          </p:cNvPr>
          <p:cNvSpPr txBox="1">
            <a:spLocks/>
          </p:cNvSpPr>
          <p:nvPr/>
        </p:nvSpPr>
        <p:spPr>
          <a:xfrm>
            <a:off x="306688" y="1277485"/>
            <a:ext cx="11578624" cy="50348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Detection of anatomical abnormalities</a:t>
            </a:r>
          </a:p>
          <a:p>
            <a:r>
              <a:rPr lang="en-US" altLang="ko-KR" dirty="0"/>
              <a:t>Confirmation of appropriate placements of cannulas</a:t>
            </a:r>
          </a:p>
          <a:p>
            <a:r>
              <a:rPr lang="en-US" altLang="ko-KR" dirty="0"/>
              <a:t>Monitoring of adequate decompression of the left ventricle</a:t>
            </a:r>
          </a:p>
          <a:p>
            <a:r>
              <a:rPr lang="en-US" altLang="ko-KR" dirty="0"/>
              <a:t>Diagnosis and management of iatrogenic arterial dissection</a:t>
            </a:r>
          </a:p>
          <a:p>
            <a:r>
              <a:rPr lang="en-US" altLang="ko-KR" dirty="0"/>
              <a:t>Assessment of presence of residual air and adequacy of de-airing before weaning off CPB</a:t>
            </a:r>
          </a:p>
          <a:p>
            <a:r>
              <a:rPr lang="en-US" altLang="ko-KR" dirty="0"/>
              <a:t>In valve surgery, the use of TOE is particularly important for checking the operative result</a:t>
            </a:r>
          </a:p>
          <a:p>
            <a:endParaRPr lang="en-US" altLang="ko-KR" dirty="0"/>
          </a:p>
          <a:p>
            <a:r>
              <a:rPr lang="en-US" altLang="ko-KR" dirty="0"/>
              <a:t> Absolute contraindications</a:t>
            </a:r>
          </a:p>
          <a:p>
            <a:pPr lvl="1"/>
            <a:r>
              <a:rPr lang="en-US" altLang="ko-KR" dirty="0"/>
              <a:t>Esophageal stricture, </a:t>
            </a:r>
          </a:p>
          <a:p>
            <a:pPr lvl="1"/>
            <a:r>
              <a:rPr lang="en-US" altLang="ko-KR" dirty="0"/>
              <a:t>Tracheoesophageal fistula</a:t>
            </a:r>
          </a:p>
          <a:p>
            <a:pPr lvl="1"/>
            <a:r>
              <a:rPr lang="en-US" altLang="ko-KR" dirty="0"/>
              <a:t>Esophageal trauma</a:t>
            </a:r>
          </a:p>
          <a:p>
            <a:pPr lvl="1"/>
            <a:r>
              <a:rPr lang="en-US" altLang="ko-KR" dirty="0"/>
              <a:t>Esophageal surgery or esophagectomy</a:t>
            </a:r>
          </a:p>
        </p:txBody>
      </p:sp>
    </p:spTree>
    <p:extLst>
      <p:ext uri="{BB962C8B-B14F-4D97-AF65-F5344CB8AC3E}">
        <p14:creationId xmlns:p14="http://schemas.microsoft.com/office/powerpoint/2010/main" val="19567941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35A34-D954-D61F-3A6F-34E844822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5739A9-A176-98EC-D83B-54A0692698C2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Organ protection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E92CA23-69AF-F579-7BCB-953CF7E527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88" y="941341"/>
            <a:ext cx="11994090" cy="1644543"/>
          </a:xfrm>
          <a:prstGeom prst="rect">
            <a:avLst/>
          </a:prstGeom>
        </p:spPr>
      </p:pic>
      <p:sp>
        <p:nvSpPr>
          <p:cNvPr id="7" name="내용 개체 틀 1">
            <a:extLst>
              <a:ext uri="{FF2B5EF4-FFF2-40B4-BE49-F238E27FC236}">
                <a16:creationId xmlns:a16="http://schemas.microsoft.com/office/drawing/2014/main" id="{AD8A8A37-F2A2-B2DE-AFEC-DCD3C190AE32}"/>
              </a:ext>
            </a:extLst>
          </p:cNvPr>
          <p:cNvSpPr txBox="1">
            <a:spLocks/>
          </p:cNvSpPr>
          <p:nvPr/>
        </p:nvSpPr>
        <p:spPr>
          <a:xfrm>
            <a:off x="306688" y="2634338"/>
            <a:ext cx="11578624" cy="211102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Intermittent clamping of the aorta: carries additional risks and is not a preferred method</a:t>
            </a:r>
          </a:p>
          <a:p>
            <a:endParaRPr lang="en-US" altLang="ko-KR" dirty="0"/>
          </a:p>
          <a:p>
            <a:r>
              <a:rPr lang="en-US" altLang="ko-KR" dirty="0"/>
              <a:t>Reduced levels of S100 and NSE</a:t>
            </a:r>
          </a:p>
          <a:p>
            <a:r>
              <a:rPr lang="en-US" altLang="ko-KR" dirty="0"/>
              <a:t>Significant effect on the development of postoperative delirium</a:t>
            </a:r>
          </a:p>
          <a:p>
            <a:endParaRPr lang="en-US" altLang="ko-KR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0EE45B8-19A7-24CC-0C1D-0CF2F7A7BD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545" y="201077"/>
            <a:ext cx="8933675" cy="65866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FDF73C1-9B03-CBAE-5BD3-3B7358A21D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282" y="560278"/>
            <a:ext cx="8449854" cy="58682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D05D1CC8-D8FA-990C-17C6-1EA0A7F4DD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5388" y="974673"/>
            <a:ext cx="7592485" cy="5039428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721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1E9DD-14B0-EB8F-1AFA-3B764BAA9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1E98FE-9F1A-E3DA-A923-BDAC7DC788B7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Remote ischemic preconditioning</a:t>
            </a:r>
            <a:endParaRPr lang="ko-KR" altLang="en-US" sz="3600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303BFC2-1C3B-95B0-22C0-2632825A3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1011133"/>
            <a:ext cx="7438719" cy="5595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A79F2805-D4C5-A413-E5DD-3CB4E4550513}"/>
              </a:ext>
            </a:extLst>
          </p:cNvPr>
          <p:cNvCxnSpPr/>
          <p:nvPr/>
        </p:nvCxnSpPr>
        <p:spPr>
          <a:xfrm>
            <a:off x="2674374" y="4395019"/>
            <a:ext cx="3205316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B0AE7A8-D6E7-02F7-3A8E-31BD3ABC3D32}"/>
              </a:ext>
            </a:extLst>
          </p:cNvPr>
          <p:cNvCxnSpPr>
            <a:cxnSpLocks/>
          </p:cNvCxnSpPr>
          <p:nvPr/>
        </p:nvCxnSpPr>
        <p:spPr>
          <a:xfrm>
            <a:off x="2841523" y="4616245"/>
            <a:ext cx="151416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D6FBD1C1-A649-9182-88B2-8CA2444C3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294" y="1582993"/>
            <a:ext cx="4563167" cy="39820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562DBEF-6E39-056F-809C-7FBBF05B4A18}"/>
              </a:ext>
            </a:extLst>
          </p:cNvPr>
          <p:cNvSpPr txBox="1"/>
          <p:nvPr/>
        </p:nvSpPr>
        <p:spPr>
          <a:xfrm>
            <a:off x="8544233" y="5767587"/>
            <a:ext cx="2607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i="1" dirty="0"/>
              <a:t>Lancet 2007; 370: 575–79</a:t>
            </a:r>
            <a:endParaRPr lang="ko-KR" altLang="en-US" b="1" i="1" dirty="0"/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64A4372C-4861-D1FE-F2C4-94AD7AC65A52}"/>
              </a:ext>
            </a:extLst>
          </p:cNvPr>
          <p:cNvSpPr/>
          <p:nvPr/>
        </p:nvSpPr>
        <p:spPr>
          <a:xfrm>
            <a:off x="7993625" y="3200400"/>
            <a:ext cx="786581" cy="37362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994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B92D7-E37B-8311-DEC7-61E1C51DE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1FD169-032B-41D1-511C-9AFA41BE337A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Remote ischemic preconditioning</a:t>
            </a:r>
            <a:endParaRPr lang="ko-KR" altLang="en-US" sz="3600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352E952-6F3A-F86A-1901-0E3A30009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1066513"/>
            <a:ext cx="8106906" cy="41153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4FC0001-5828-2306-D753-8B4EA98FF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97" y="585390"/>
            <a:ext cx="11507806" cy="56872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FB1E6732-F999-047F-2F52-02912B1FD8FC}"/>
              </a:ext>
            </a:extLst>
          </p:cNvPr>
          <p:cNvSpPr/>
          <p:nvPr/>
        </p:nvSpPr>
        <p:spPr>
          <a:xfrm>
            <a:off x="403123" y="1159921"/>
            <a:ext cx="7859358" cy="16226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766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28766-A030-FBE2-0917-6479AC79E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436338-A976-06D7-15E7-D3D5C6B0742C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Statins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C037C51-F0E5-43D3-D8CC-0191D2546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899210"/>
            <a:ext cx="8042787" cy="1383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DB912D3-22C9-D18A-2EA1-E614A61279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" y="2515228"/>
            <a:ext cx="5288342" cy="34771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8535210-0C15-7B87-1D53-1F0464BF29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51" y="4811686"/>
            <a:ext cx="4843569" cy="10222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384A1C7-3DA1-5857-A125-3239368EA5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515228"/>
            <a:ext cx="6006835" cy="216020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7F019FC-8CAB-5D6D-2A6E-EA794BB9A269}"/>
              </a:ext>
            </a:extLst>
          </p:cNvPr>
          <p:cNvSpPr txBox="1"/>
          <p:nvPr/>
        </p:nvSpPr>
        <p:spPr>
          <a:xfrm>
            <a:off x="7040845" y="6379204"/>
            <a:ext cx="4579374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ko-KR" b="1" i="1" dirty="0"/>
              <a:t>European Heart Journal (2023) 44, 2322–2331 </a:t>
            </a:r>
            <a:endParaRPr lang="ko-KR" altLang="en-US" b="1" i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CFC89415-914F-E464-56D1-D0713AB878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7148" y="4831942"/>
            <a:ext cx="5724537" cy="1575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7910F86-E03C-0FFC-9CE6-BD83D8AB1EF8}"/>
              </a:ext>
            </a:extLst>
          </p:cNvPr>
          <p:cNvCxnSpPr/>
          <p:nvPr/>
        </p:nvCxnSpPr>
        <p:spPr>
          <a:xfrm>
            <a:off x="558800" y="1727200"/>
            <a:ext cx="11074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6567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CEC4B-6113-87BF-EB44-457913B88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17421-2BC1-0A57-3197-DF66762065E7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Beta-adrenergic blockers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B403EEB-4EF7-8FF8-7FEF-BACAE0F32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1063124"/>
            <a:ext cx="10874477" cy="2365876"/>
          </a:xfrm>
          <a:prstGeom prst="rect">
            <a:avLst/>
          </a:prstGeom>
        </p:spPr>
      </p:pic>
      <p:sp>
        <p:nvSpPr>
          <p:cNvPr id="5" name="내용 개체 틀 1">
            <a:extLst>
              <a:ext uri="{FF2B5EF4-FFF2-40B4-BE49-F238E27FC236}">
                <a16:creationId xmlns:a16="http://schemas.microsoft.com/office/drawing/2014/main" id="{A3FBD5BB-3659-1945-1874-C3ED8DF54392}"/>
              </a:ext>
            </a:extLst>
          </p:cNvPr>
          <p:cNvSpPr txBox="1">
            <a:spLocks/>
          </p:cNvSpPr>
          <p:nvPr/>
        </p:nvSpPr>
        <p:spPr>
          <a:xfrm>
            <a:off x="306688" y="3499574"/>
            <a:ext cx="11578624" cy="2111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Beneficial in terms of early survival</a:t>
            </a:r>
          </a:p>
          <a:p>
            <a:r>
              <a:rPr lang="en-US" altLang="ko-KR" dirty="0"/>
              <a:t>Primarily due to their role in decreasing early postoperative major arrhythmic events </a:t>
            </a: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C51723E2-BBAE-EDC3-1924-5E7BBFBA1A8E}"/>
              </a:ext>
            </a:extLst>
          </p:cNvPr>
          <p:cNvCxnSpPr>
            <a:cxnSpLocks/>
          </p:cNvCxnSpPr>
          <p:nvPr/>
        </p:nvCxnSpPr>
        <p:spPr>
          <a:xfrm>
            <a:off x="721360" y="2438400"/>
            <a:ext cx="11887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929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3ED95-55B3-29BE-119D-4737D832B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87DF11-4B85-4A3F-DBAE-433D18542860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Ultrafiltration</a:t>
            </a:r>
            <a:r>
              <a:rPr lang="en-US" altLang="ko-K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ko-KR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9971593-9A73-801E-3359-1F9656985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3078193"/>
            <a:ext cx="6679886" cy="26832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DB615CD-0801-8B55-51FC-C772458ACB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809"/>
          <a:stretch>
            <a:fillRect/>
          </a:stretch>
        </p:blipFill>
        <p:spPr>
          <a:xfrm>
            <a:off x="6980904" y="2871349"/>
            <a:ext cx="4940410" cy="3527095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3B33C790-7ED9-A4FF-D0C7-E6BE638796E2}"/>
              </a:ext>
            </a:extLst>
          </p:cNvPr>
          <p:cNvSpPr/>
          <p:nvPr/>
        </p:nvSpPr>
        <p:spPr>
          <a:xfrm>
            <a:off x="7600334" y="3559278"/>
            <a:ext cx="3687097" cy="86523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AD35DACF-4C7B-F478-0838-633F542CE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575" y="1096595"/>
            <a:ext cx="11513574" cy="16196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05882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7C8B1-0991-1122-4FAC-C07702072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C8119C-E7C3-A436-1033-65143265E8ED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Myocardial management-cardioplegia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865243F-BA84-F090-5BEC-D916CBACF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935" y="947526"/>
            <a:ext cx="9211085" cy="2007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566893A-74AB-39DD-549A-99686DD7F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34" y="3009711"/>
            <a:ext cx="9211085" cy="14671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425194E-E1AD-CF22-4CC6-526EBD17E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34" y="4531395"/>
            <a:ext cx="9211085" cy="13088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CD46917-D96A-BAAD-8A2B-7CF8801EA984}"/>
              </a:ext>
            </a:extLst>
          </p:cNvPr>
          <p:cNvSpPr txBox="1"/>
          <p:nvPr/>
        </p:nvSpPr>
        <p:spPr>
          <a:xfrm>
            <a:off x="403121" y="4153744"/>
            <a:ext cx="10097731" cy="646331"/>
          </a:xfrm>
          <a:prstGeom prst="rect">
            <a:avLst/>
          </a:prstGeom>
          <a:solidFill>
            <a:schemeClr val="tx1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FF00"/>
                </a:solidFill>
              </a:rPr>
              <a:t>Should be considered that specific postoperative parameters, such as hospital or ICU lengths of stay, arrhythmias and mortality rates, are not exclusively influenced by the quality of myocardial protection</a:t>
            </a:r>
            <a:endParaRPr lang="ko-KR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16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DF1B2-2AB0-7AD5-3F4E-F60F34F15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5019B7-AEF7-A219-5221-AA0D863AEF32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Cardioplegia 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sp>
        <p:nvSpPr>
          <p:cNvPr id="5" name="내용 개체 틀 1">
            <a:extLst>
              <a:ext uri="{FF2B5EF4-FFF2-40B4-BE49-F238E27FC236}">
                <a16:creationId xmlns:a16="http://schemas.microsoft.com/office/drawing/2014/main" id="{9BE3438B-098F-4BF6-D88B-8225D04B4F47}"/>
              </a:ext>
            </a:extLst>
          </p:cNvPr>
          <p:cNvSpPr txBox="1">
            <a:spLocks/>
          </p:cNvSpPr>
          <p:nvPr/>
        </p:nvSpPr>
        <p:spPr>
          <a:xfrm>
            <a:off x="306688" y="1021841"/>
            <a:ext cx="11578624" cy="5201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The main goal of any cardioplegia</a:t>
            </a:r>
          </a:p>
          <a:p>
            <a:pPr lvl="1"/>
            <a:r>
              <a:rPr lang="en-US" altLang="ko-KR" dirty="0"/>
              <a:t>Protect myocardial function from </a:t>
            </a:r>
            <a:r>
              <a:rPr lang="en-US" altLang="ko-KR" dirty="0" err="1"/>
              <a:t>ischaemic</a:t>
            </a:r>
            <a:r>
              <a:rPr lang="en-US" altLang="ko-KR" dirty="0"/>
              <a:t>/reperfusion damage</a:t>
            </a:r>
          </a:p>
          <a:p>
            <a:pPr lvl="1"/>
            <a:r>
              <a:rPr lang="en-US" altLang="ko-KR" dirty="0"/>
              <a:t>Provide a quiet and bloodless operative field </a:t>
            </a:r>
          </a:p>
          <a:p>
            <a:pPr lvl="1"/>
            <a:r>
              <a:rPr lang="en-US" altLang="ko-KR" dirty="0"/>
              <a:t>Reduction of myocardial oxygen requirements</a:t>
            </a:r>
          </a:p>
          <a:p>
            <a:pPr lvl="1"/>
            <a:r>
              <a:rPr lang="en-US" altLang="ko-KR" dirty="0"/>
              <a:t>Induction of asystole</a:t>
            </a:r>
          </a:p>
          <a:p>
            <a:pPr lvl="1"/>
            <a:endParaRPr lang="en-US" altLang="ko-KR" dirty="0"/>
          </a:p>
          <a:p>
            <a:r>
              <a:rPr lang="en-US" altLang="ko-KR" dirty="0"/>
              <a:t>Components </a:t>
            </a:r>
          </a:p>
          <a:p>
            <a:pPr lvl="1"/>
            <a:r>
              <a:rPr lang="en-US" altLang="ko-KR" dirty="0"/>
              <a:t>Crystalloid versus blood-containing solutions </a:t>
            </a:r>
          </a:p>
          <a:p>
            <a:pPr lvl="1"/>
            <a:r>
              <a:rPr lang="en-US" altLang="ko-KR" dirty="0"/>
              <a:t>Additional components of the solution (e.g. K+-concentration, glucose, buffering capacity) </a:t>
            </a:r>
          </a:p>
          <a:p>
            <a:pPr lvl="1"/>
            <a:r>
              <a:rPr lang="en-US" altLang="ko-KR" dirty="0"/>
              <a:t>Degree of </a:t>
            </a:r>
            <a:r>
              <a:rPr lang="en-US" altLang="ko-KR" dirty="0" err="1"/>
              <a:t>haemodilution</a:t>
            </a:r>
            <a:r>
              <a:rPr lang="en-US" altLang="ko-KR" dirty="0"/>
              <a:t> </a:t>
            </a:r>
          </a:p>
          <a:p>
            <a:r>
              <a:rPr lang="en-US" altLang="ko-KR" dirty="0"/>
              <a:t>Delivery </a:t>
            </a:r>
          </a:p>
          <a:p>
            <a:pPr lvl="1"/>
            <a:r>
              <a:rPr lang="en-US" altLang="ko-KR" dirty="0"/>
              <a:t>Temperature (cold vs tepid vs warm) </a:t>
            </a:r>
          </a:p>
          <a:p>
            <a:pPr lvl="1"/>
            <a:r>
              <a:rPr lang="en-US" altLang="ko-KR" dirty="0"/>
              <a:t>Multidose versus single dose vs continuous </a:t>
            </a:r>
          </a:p>
          <a:p>
            <a:pPr lvl="1"/>
            <a:r>
              <a:rPr lang="en-US" altLang="ko-KR" dirty="0"/>
              <a:t>Mode of delivery (ante-, retro- and combined simultaneous ante- and retrograde) </a:t>
            </a:r>
          </a:p>
        </p:txBody>
      </p:sp>
      <p:pic>
        <p:nvPicPr>
          <p:cNvPr id="1026" name="Picture 2" descr="Middle Cardiac Vein - an overview | ScienceDirect Topics">
            <a:extLst>
              <a:ext uri="{FF2B5EF4-FFF2-40B4-BE49-F238E27FC236}">
                <a16:creationId xmlns:a16="http://schemas.microsoft.com/office/drawing/2014/main" id="{AA8A786B-34E6-62D4-B5CD-EC84FD7B4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518" y="1232055"/>
            <a:ext cx="5524500" cy="47815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FA9B5CCE-F1D8-743D-115D-0FCC606AF103}"/>
              </a:ext>
            </a:extLst>
          </p:cNvPr>
          <p:cNvSpPr/>
          <p:nvPr/>
        </p:nvSpPr>
        <p:spPr>
          <a:xfrm rot="12246811">
            <a:off x="7837988" y="3525333"/>
            <a:ext cx="984776" cy="35806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하기 기호 6">
            <a:extLst>
              <a:ext uri="{FF2B5EF4-FFF2-40B4-BE49-F238E27FC236}">
                <a16:creationId xmlns:a16="http://schemas.microsoft.com/office/drawing/2014/main" id="{CBE5B103-0FEA-452E-6824-34B11E887BA0}"/>
              </a:ext>
            </a:extLst>
          </p:cNvPr>
          <p:cNvSpPr/>
          <p:nvPr/>
        </p:nvSpPr>
        <p:spPr>
          <a:xfrm rot="1698791">
            <a:off x="7678286" y="4457565"/>
            <a:ext cx="480583" cy="336555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56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3A525-E52D-5876-DC1E-FD3057AF74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C446B0-C462-64F7-E9F7-F6F9F25702EE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Brain protection-temperature control during CPB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4E7138-68DB-8F72-975D-AFAC6E514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3000"/>
            <a:ext cx="12192000" cy="2336000"/>
          </a:xfrm>
          <a:prstGeom prst="rect">
            <a:avLst/>
          </a:prstGeom>
        </p:spPr>
      </p:pic>
      <p:sp>
        <p:nvSpPr>
          <p:cNvPr id="5" name="내용 개체 틀 1">
            <a:extLst>
              <a:ext uri="{FF2B5EF4-FFF2-40B4-BE49-F238E27FC236}">
                <a16:creationId xmlns:a16="http://schemas.microsoft.com/office/drawing/2014/main" id="{43EEBBB3-0B49-2AFC-324D-50077398A89C}"/>
              </a:ext>
            </a:extLst>
          </p:cNvPr>
          <p:cNvSpPr txBox="1">
            <a:spLocks/>
          </p:cNvSpPr>
          <p:nvPr/>
        </p:nvSpPr>
        <p:spPr>
          <a:xfrm>
            <a:off x="306688" y="3499574"/>
            <a:ext cx="11578624" cy="2812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highlight>
                  <a:srgbClr val="FFFF00"/>
                </a:highlight>
              </a:rPr>
              <a:t>Normothermic vs hypothermic (no difference in)</a:t>
            </a:r>
          </a:p>
          <a:p>
            <a:pPr lvl="1"/>
            <a:r>
              <a:rPr lang="en-US" altLang="ko-KR" dirty="0"/>
              <a:t>Delirium</a:t>
            </a:r>
          </a:p>
          <a:p>
            <a:pPr lvl="1"/>
            <a:r>
              <a:rPr lang="en-US" altLang="ko-KR" dirty="0"/>
              <a:t>Postoperative cognitive disfunction (POCD)</a:t>
            </a:r>
          </a:p>
          <a:p>
            <a:pPr lvl="1"/>
            <a:r>
              <a:rPr lang="en-US" altLang="ko-KR" dirty="0"/>
              <a:t>Brain injury</a:t>
            </a:r>
          </a:p>
          <a:p>
            <a:pPr lvl="1"/>
            <a:endParaRPr lang="en-US" altLang="ko-KR" dirty="0"/>
          </a:p>
          <a:p>
            <a:r>
              <a:rPr lang="en-US" altLang="ko-KR" dirty="0">
                <a:solidFill>
                  <a:srgbClr val="FF0000"/>
                </a:solidFill>
                <a:highlight>
                  <a:srgbClr val="FFFF00"/>
                </a:highlight>
              </a:rPr>
              <a:t>Slow rewarming </a:t>
            </a:r>
            <a:r>
              <a:rPr lang="en-US" altLang="ko-KR" dirty="0"/>
              <a:t>is associated with a lower incidence of POCD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BE9D396-DF52-0FB9-1CDB-D541DEECFC19}"/>
              </a:ext>
            </a:extLst>
          </p:cNvPr>
          <p:cNvSpPr/>
          <p:nvPr/>
        </p:nvSpPr>
        <p:spPr>
          <a:xfrm>
            <a:off x="2320413" y="2743200"/>
            <a:ext cx="4041058" cy="3244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57358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D600C-6F60-302D-832F-54AD137C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4F6001-0241-BA6D-5911-7873B3721617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Kidney protection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1E24333-D58C-2002-8215-C27DDDD89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552" y="1754470"/>
            <a:ext cx="11600895" cy="29060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9234DD-9A81-E0A7-FA91-CE15D710246C}"/>
              </a:ext>
            </a:extLst>
          </p:cNvPr>
          <p:cNvSpPr txBox="1"/>
          <p:nvPr/>
        </p:nvSpPr>
        <p:spPr>
          <a:xfrm>
            <a:off x="555521" y="4800663"/>
            <a:ext cx="11080955" cy="830997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400" i="1" dirty="0">
                <a:solidFill>
                  <a:srgbClr val="FF0000"/>
                </a:solidFill>
              </a:rPr>
              <a:t> </a:t>
            </a:r>
            <a:r>
              <a:rPr lang="en-US" altLang="ko-KR" sz="2400" i="1" dirty="0">
                <a:solidFill>
                  <a:srgbClr val="FFFF00"/>
                </a:solidFill>
              </a:rPr>
              <a:t>It is more important to target </a:t>
            </a:r>
            <a:r>
              <a:rPr lang="en-US" altLang="ko-KR" sz="2400" b="1" i="1" dirty="0">
                <a:solidFill>
                  <a:srgbClr val="FF0000"/>
                </a:solidFill>
              </a:rPr>
              <a:t>DO2</a:t>
            </a:r>
            <a:r>
              <a:rPr lang="en-US" altLang="ko-KR" sz="2400" i="1" dirty="0">
                <a:solidFill>
                  <a:srgbClr val="FFFF00"/>
                </a:solidFill>
              </a:rPr>
              <a:t>, optimize blood flow from CPB and monitor markers of tissue perfusion (NIRS and SvcO2) rather than use vasopressors to increase ABP </a:t>
            </a:r>
            <a:endParaRPr lang="ko-KR" altLang="en-US" sz="2400" i="1" dirty="0">
              <a:solidFill>
                <a:srgbClr val="FFFF00"/>
              </a:solidFill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F7C648A1-9F36-A554-8851-BE04D71A91D8}"/>
              </a:ext>
            </a:extLst>
          </p:cNvPr>
          <p:cNvCxnSpPr/>
          <p:nvPr/>
        </p:nvCxnSpPr>
        <p:spPr>
          <a:xfrm>
            <a:off x="481781" y="2969341"/>
            <a:ext cx="65777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8527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E784B-F0E9-08EB-CB78-98BB27EC3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A99F47-BCEF-0B34-819E-0C40856B78AD}"/>
              </a:ext>
            </a:extLst>
          </p:cNvPr>
          <p:cNvSpPr txBox="1">
            <a:spLocks/>
          </p:cNvSpPr>
          <p:nvPr/>
        </p:nvSpPr>
        <p:spPr>
          <a:xfrm>
            <a:off x="155575" y="-125128"/>
            <a:ext cx="9066802" cy="908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b="1" dirty="0"/>
              <a:t>Lung protection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5CD146C-629F-EAF2-DBD2-9190C80CB2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8" y="851712"/>
            <a:ext cx="10500852" cy="14961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A231829-C26A-6C86-B1C7-A9716491C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58" y="2387165"/>
            <a:ext cx="10500852" cy="12626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7865F15B-9969-552B-FE9B-97BD96EBC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45" y="3746061"/>
            <a:ext cx="10500852" cy="11939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E08419-8C3C-6068-0D2C-DE3676F9EC25}"/>
              </a:ext>
            </a:extLst>
          </p:cNvPr>
          <p:cNvSpPr txBox="1"/>
          <p:nvPr/>
        </p:nvSpPr>
        <p:spPr>
          <a:xfrm>
            <a:off x="401380" y="5036242"/>
            <a:ext cx="9850582" cy="12003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Intraoperative strategies to reduce cardiac surgery-associated lung injury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CPB modifications such as MUF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Biocompatible circuits or </a:t>
            </a:r>
            <a:r>
              <a:rPr lang="en-US" altLang="ko-KR" sz="2400" dirty="0" err="1"/>
              <a:t>MiECC</a:t>
            </a:r>
            <a:r>
              <a:rPr lang="en-US" altLang="ko-KR" sz="2400" dirty="0"/>
              <a:t>-associated techniques</a:t>
            </a:r>
            <a:endParaRPr lang="ko-KR" altLang="en-US" sz="2400" dirty="0"/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2A8EF284-FE3A-94D8-70DE-8F727629C84B}"/>
              </a:ext>
            </a:extLst>
          </p:cNvPr>
          <p:cNvCxnSpPr/>
          <p:nvPr/>
        </p:nvCxnSpPr>
        <p:spPr>
          <a:xfrm>
            <a:off x="521110" y="3478160"/>
            <a:ext cx="657778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2AAB2783-4D16-28E5-94F0-6255BEF007DF}"/>
              </a:ext>
            </a:extLst>
          </p:cNvPr>
          <p:cNvCxnSpPr>
            <a:cxnSpLocks/>
          </p:cNvCxnSpPr>
          <p:nvPr/>
        </p:nvCxnSpPr>
        <p:spPr>
          <a:xfrm>
            <a:off x="521110" y="4827638"/>
            <a:ext cx="54962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101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3473</TotalTime>
  <Words>1248</Words>
  <Application>Microsoft Office PowerPoint</Application>
  <PresentationFormat>와이드스크린</PresentationFormat>
  <Paragraphs>147</Paragraphs>
  <Slides>35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41" baseType="lpstr"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esshan2@naver.com</dc:creator>
  <cp:lastModifiedBy>조준우</cp:lastModifiedBy>
  <cp:revision>29</cp:revision>
  <dcterms:created xsi:type="dcterms:W3CDTF">2022-07-21T09:10:24Z</dcterms:created>
  <dcterms:modified xsi:type="dcterms:W3CDTF">2025-11-17T01:29:54Z</dcterms:modified>
</cp:coreProperties>
</file>