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73" r:id="rId2"/>
    <p:sldId id="383" r:id="rId3"/>
    <p:sldId id="384" r:id="rId4"/>
    <p:sldId id="386" r:id="rId5"/>
    <p:sldId id="385" r:id="rId6"/>
    <p:sldId id="390" r:id="rId7"/>
    <p:sldId id="392" r:id="rId8"/>
    <p:sldId id="393" r:id="rId9"/>
    <p:sldId id="394" r:id="rId10"/>
    <p:sldId id="395" r:id="rId11"/>
    <p:sldId id="401" r:id="rId12"/>
    <p:sldId id="397" r:id="rId13"/>
    <p:sldId id="404" r:id="rId14"/>
    <p:sldId id="403" r:id="rId15"/>
    <p:sldId id="398" r:id="rId16"/>
    <p:sldId id="405" r:id="rId17"/>
    <p:sldId id="406" r:id="rId18"/>
    <p:sldId id="399" r:id="rId19"/>
    <p:sldId id="400" r:id="rId20"/>
    <p:sldId id="407" r:id="rId21"/>
    <p:sldId id="408" r:id="rId2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737"/>
    <a:srgbClr val="B9D4ED"/>
    <a:srgbClr val="265F92"/>
    <a:srgbClr val="6C0000"/>
    <a:srgbClr val="D60000"/>
    <a:srgbClr val="FF7575"/>
    <a:srgbClr val="FF9797"/>
    <a:srgbClr val="1B10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8603FDC-E32A-4AB5-989C-0864C3EAD2B8}" styleName="테마 스타일 2 - 강조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06799F8-075E-4A3A-A7F6-7FBC6576F1A4}" styleName="테마 스타일 2 - 강조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03447BB-5D67-496B-8E87-E561075AD55C}" styleName="어두운 스타일 1 - 강조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A107856-5554-42FB-B03E-39F5DBC370BA}" styleName="보통 스타일 4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8361" autoAdjust="0"/>
  </p:normalViewPr>
  <p:slideViewPr>
    <p:cSldViewPr snapToGrid="0">
      <p:cViewPr varScale="1">
        <p:scale>
          <a:sx n="100" d="100"/>
          <a:sy n="100" d="100"/>
        </p:scale>
        <p:origin x="936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386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E375B0-0DB0-4BFA-B897-268ABC3CC8E0}" type="datetimeFigureOut">
              <a:rPr lang="ko-KR" altLang="en-US" smtClean="0"/>
              <a:t>2025-10-26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7EA8DF-80EF-43A4-80E1-35959C92A3B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15062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안녕하세요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대동맥 장기의 급성 및 만성 증후군에 대한 진단 및 치료에 관한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2024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년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EACTS/STS guideline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을 체외순환 측면에서 보는 관점에 대해 강의를 맡은 충남대학교병원 </a:t>
            </a:r>
            <a:r>
              <a:rPr lang="ko-KR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심장혈관흉부외과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김지성입니다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7EA8DF-80EF-43A4-80E1-35959C92A3B9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96056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본 가이드라인은 </a:t>
            </a:r>
            <a:r>
              <a:rPr lang="ko-KR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유럽흉부외과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학회와 </a:t>
            </a:r>
            <a:r>
              <a:rPr lang="ko-KR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미국흉부외과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학회의 최신 가이드라인을 통합하여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complex aorta surgery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의 핵심 원칙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최신 지견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그리고 합병증 관리 전략을 다양하게 기술한 가이드라인으로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유럽과 미국 학회가 공통으로 제시한 첫 번째 가이드라인입니다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기본적으로는 기존의 양측 가이드라인에서 제시된 현재 가장 권장되는 치료 방침에 대한 기술들이 되어 있고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원론적인 내용들도 많기 때문에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여러 내용은 생략하고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오늘 교육 취지에 맞게 체외순환 측면에서 가급적 이야기를 나누어 보고자 합니다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7EA8DF-80EF-43A4-80E1-35959C92A3B9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0050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최근 대동맥을 단순한 혈관이 아닌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고유한 기능을 지닌 하나의 통합된 장기로 인식하는 관점의 전환은 현대 대동맥 수술분야에서 핵심적인 패러다임의 변화입니다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대동맥 수술은 대동맥의 발생학적 기원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기능적 통일성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인접장기와의 상호작용을 모두 고려하여야 하기 때문에 복잡하고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그 과정에서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cardiopulmonary bypass, circulatory arrest, hemodynamic change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를 필연적으로 동반하기 때문에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여러 장기의 허혈성 손상 위험을 동반합니다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7EA8DF-80EF-43A4-80E1-35959C92A3B9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16795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최근 대동맥을 단순한 혈관이 아닌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고유한 기능을 지닌 하나의 통합된 장기로 인식하는 관점의 전환은 현대 대동맥 수술분야에서 핵심적인 패러다임의 변화입니다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대동맥 수술은 대동맥의 발생학적 기원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기능적 통일성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인접장기와의 상호작용을 모두 고려하여야 하기 때문에 복잡하고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그 과정에서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cardiopulmonary bypass, circulatory arrest, hemodynamic change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를 필연적으로 동반하기 때문에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여러 장기의 허혈성 손상 위험을 동반합니다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7EA8DF-80EF-43A4-80E1-35959C92A3B9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52791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그렇기 때문에 현대 대동맥 질환 치료에서 앞서 말씀드린 바와 같이 구조적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기능적 연속성을 장기로써 대동맥을 인식하는 것이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진단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치료 전략 수립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그리고 장기 추적관찰에서 중요하다고 첫번째로 강조하고 있습니다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7EA8DF-80EF-43A4-80E1-35959C92A3B9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74506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이에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optimal treatment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를 위해 흉부외과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순환기내과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영상의학과를 포괄하는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multidisciplinary team approach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가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aorta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영역에서도 중요함을 강조하고 있습니다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7EA8DF-80EF-43A4-80E1-35959C92A3B9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09196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그 이후로는 대동맥의 부위에 따른 수술의 </a:t>
            </a:r>
            <a:r>
              <a:rPr lang="ko-KR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최신지견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및 전략 등에 대한 여러 가이드라인을 제시하였으나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본 강의에서는 대부분 배제하였습니다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다만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acute type A aortic dissection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에 대해서만 잠깐 보자면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여전히 응급수술이 필요하고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tear-oriented approach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를 통해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ascending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및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arch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에 존재하는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primary entry tear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를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resection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하는 것이 중요하며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neurologic dysfunction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이나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non hemorrhagic stroke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이 의심되는 상황에서도 여러가지를 고려해 수술적 치료를 고려하라고 권장하였습니다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오늘 이야기할 부분과 관련하여서는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axillary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또는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direct aortic cannulation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을 통한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antegrade systemic perfusion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을 반드시 고려하고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distal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은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lower body hypothermic circulatory arrest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하에 시행하는 것을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Class I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으로 권고하고 있습니다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7EA8DF-80EF-43A4-80E1-35959C92A3B9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8682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그 외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type B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및 다른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chronic aortic disease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에 대한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recommendation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들이 나오고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7EA8DF-80EF-43A4-80E1-35959C92A3B9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90763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우리가 가장 관심 </a:t>
            </a:r>
            <a:r>
              <a:rPr lang="ko-KR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있어하는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대동맥 수술 중 말단 장기 기능의 모니터링 및 손상 방지 전략에 대해 여러가지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recommendation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을 전하고 있습니다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우선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cardiopulmonary bypass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에서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perfusion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측면에서는 앞서 이야기하였듯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aortic arch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를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involve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하는 대동맥 수술에 있어서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antegrade arterial inflow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를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retrograde inflow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보다 우선 고려하는 것을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class </a:t>
            </a:r>
            <a:r>
              <a:rPr lang="en-US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IIa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로 권고하였습니다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그 중에서도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axillary artery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를 우선적으로 고려하는 것을 언급하고 있습니다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7EA8DF-80EF-43A4-80E1-35959C92A3B9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7684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대동맥 수술에서 사실 개인적으로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antegrade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든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retrograde,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어디에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arterial cannulation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을 할지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또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direct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또는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side graft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를 통해 할지는 여전히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controversy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가 있고 상황에 맞게 여러가지 옵션을 모두 숙지하고 편하게 시행할 수 있도록 하는 것이 가장 중요하다고 생각합니다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하지만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적어도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acute type A aortic dissection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에서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retrograde perfusion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은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false lumen perfusion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증가 위험이나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retrograde cerebral thromboembolism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의 위험성 등으로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early mortality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가 높음이 이미 입증되었기 때문에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수술 전에 이미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ECMO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를 삽입하였거나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visceral </a:t>
            </a:r>
            <a:r>
              <a:rPr lang="en-US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malperfusion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으로 인위적으로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retrograde flow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가 함께 필요한 경우가 아니라면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initial cannulation site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로는 더 이상 적절하지 않음이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consensus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를 이루고 있음을 </a:t>
            </a:r>
            <a:r>
              <a:rPr lang="ko-KR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알아야겠습니다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수술전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또는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CPB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시 작전 불가피하게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femoral artery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를 통한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cannulation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을 하였더라도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추가적으로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antegrade perfusion cannulation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을 시행하여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dual perfusion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을 고려하는 것이 차라리 나을 수도 있겠습니다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또한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acute TAAD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에서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ascending aorta direct cannulation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이 요해 점차 많이 시행되고 있고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몇몇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center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에서는 거의 모든 환자에서 그렇게 시행하고 있는데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현실적으로는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arch procedure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중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cerebral perfusion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과 관련한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issue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및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postop. Stroke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등과 관련해서 아직 좀 더 고민이 필요할 것으로 보여집니다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어디든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cannulation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후에 어디라도 충분한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organ perfusion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이 이루어지지 않는다고 생각되면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추가적인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cannulation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을 늘 생각해야 하겠습니다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7EA8DF-80EF-43A4-80E1-35959C92A3B9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78947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그 외에도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carotid artery, DTA cannulation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도 여러 상황에서 드물게 고려할 수 있겠지만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위와 같은 혈관들이 기본적으로 대동맥 수술에서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1</a:t>
            </a:r>
            <a:r>
              <a:rPr lang="en-US" altLang="ko-KR" sz="1800" kern="100" baseline="300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st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arterial cannulation site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로 선호됨을 알 수 있겠습니다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7EA8DF-80EF-43A4-80E1-35959C92A3B9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4798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다음은 우리가 체외순환을 운용함에 있어서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CBP flow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와 함께 또 가장 중요하게 생각하는 것은 바로 체온입니다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여러 부위에서 체온을 측정할 수 있고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arch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를 포함한 수술 등에서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distal circulatory arrest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가 필요할 때 어느 정도의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hypothermia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를 선택할지 여러가지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recommendation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을 주고 있지만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이 또한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hemiarch replacement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high moderate hypothermia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를 시행하는 것을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class </a:t>
            </a:r>
            <a:r>
              <a:rPr lang="en-US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Ic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로 권고하는 것 외엔 아직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level of evidence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가 아주 높지는 않습니다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7EA8DF-80EF-43A4-80E1-35959C92A3B9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63138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또한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hypothermia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의 정의에 대해서도 전통적인 방식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또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aorta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외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valve surgery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에서 정의하는 방식이 조금씩은 다 다를 때가 있는데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2023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년 이후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aorta surgery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분야에서는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core temperature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에 대해서는 본 표와 같이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hypothermia level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에 대해 정의하였습니다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7EA8DF-80EF-43A4-80E1-35959C92A3B9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16508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Complex arch surgery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시에는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high-moderate hypothermic arrest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를 권고한다고 되어 있는데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이는 비교적 오랫동안 이야기되어 왔음에도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class </a:t>
            </a:r>
            <a:r>
              <a:rPr lang="en-US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IIa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정도의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level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로 권고되고 있습니다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우리나라는 제 경험상 여러 센터를 비교해 보았을 때 비슷하게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25~28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도 정도에서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또는 일정시간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cooling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후 진행하는 것으로 알고 있는데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결국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surgeon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의 경험과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distal anastomosis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숙련도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환자군의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heterogenous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함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bleeding risk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등을 고려해서 약간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flexible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하게 정하는 것도 있고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워낙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global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하게도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controversial </a:t>
            </a:r>
            <a:r>
              <a:rPr lang="ko-KR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하다보니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제대로 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antegrade study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가 없고 앞으로도 이루어지긴 어려울 것 같다고 생각됩니다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7EA8DF-80EF-43A4-80E1-35959C92A3B9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96877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Myocardial protection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에 대해서는 사실 이제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cardiac surgeon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들의 관심에서 </a:t>
            </a:r>
            <a:r>
              <a:rPr lang="ko-KR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멀어진지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ko-KR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오래이기도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하기에 이런 원론적인 얘기를 전하고 있는데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extended arch repair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를 할 때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ischemic time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줄이려고 </a:t>
            </a:r>
            <a:r>
              <a:rPr lang="ko-KR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노력하라는게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class IIb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정도밖에 안 되는게 신기하긴 했습니다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7EA8DF-80EF-43A4-80E1-35959C92A3B9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30586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그 다음으로는 대동맥 수술에서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brain protection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은 아주 중요한 부분을 차지하고 있습니다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…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만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이 또한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guideline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에서는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preop. Cerebral </a:t>
            </a:r>
            <a:r>
              <a:rPr lang="en-US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angio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에서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incomplete circle of Willis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인 경우에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trilateral ACP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를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Class </a:t>
            </a:r>
            <a:r>
              <a:rPr lang="en-US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IIa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로 권고한 것 이외에 특별한 가이드라인은 없었습니다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앞선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arch surgery guideline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에서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ACP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와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lower body hypothermic circulatory arrest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를 고려하라고 했지만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en-US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guidline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보다는 오른쪽과 같이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RCP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가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carotid flushing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에 도움이 되고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40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분 미만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arrest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를 하는 경우에는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unilateral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또는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bilateral ACP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다 괜찮고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40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넘는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arret time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이 예상되면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bilateral ACP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를 고려하라고 언급하고 있습니다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7EA8DF-80EF-43A4-80E1-35959C92A3B9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06446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이 또한 제가 여러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summit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이나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개인적으로 여쭐 </a:t>
            </a:r>
            <a:r>
              <a:rPr lang="ko-KR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때마나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선생님들마다 조금씩 다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strategy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가 달랐습니다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무조건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trilateral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을 해야 한다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bilateral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이다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unilateral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만 해도 된다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branch cannulation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할 때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direct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도 된다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side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를 대라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그냥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ascending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에 꽂고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perfusion catheter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만 해도 된다 등등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…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물론 저도 이런저런 선호도가 있긴 하지만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결국 가장 중요한 것은 아무리 경험이 많고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잘하는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surgeon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도 결국 일정 확률로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complication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이 생기고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그걸 그냥 </a:t>
            </a:r>
            <a:r>
              <a:rPr lang="ko-KR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받아들이는게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당연하다고 생각하는 것보단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수술전에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cerebral </a:t>
            </a:r>
            <a:r>
              <a:rPr lang="en-US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angio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를 확인하고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그에 맞게 가능한 안전한 전략을 </a:t>
            </a:r>
            <a:r>
              <a:rPr lang="ko-KR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수립하는게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가장 중요하다고 생각합니다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별개로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개인적으로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optimal brain perfusion flow rate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에 대한 궁금증도 조금 있었지만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guideline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에 따로 언급되지는 않아 차후 논의해 보면 좋을 것 같습니다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7EA8DF-80EF-43A4-80E1-35959C92A3B9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47482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그 외에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spinal cord protection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은 체외순환 측면에선 그다지 중요하지 않을 것 같고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Visceral and renal </a:t>
            </a:r>
            <a:r>
              <a:rPr lang="en-US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oragan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protection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은 큰 변화 없이 다소 진부한 </a:t>
            </a:r>
            <a:r>
              <a:rPr lang="ko-KR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얘기뿐이라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넘어가도록 하겠습니다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7EA8DF-80EF-43A4-80E1-35959C92A3B9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62100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그 외에 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spinal cord protection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은 체외순환 측면에선 그다지 중요하지 않을 것 같고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 latinLnBrk="1">
              <a:lnSpc>
                <a:spcPct val="107000"/>
              </a:lnSpc>
              <a:spcAft>
                <a:spcPts val="800"/>
              </a:spcAft>
            </a:pP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Visceral and renal </a:t>
            </a:r>
            <a:r>
              <a:rPr lang="en-US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oragan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protection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은 큰 변화 없이 다소 진부한 </a:t>
            </a:r>
            <a:r>
              <a:rPr lang="ko-KR" altLang="ko-KR" sz="1800" kern="10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얘기뿐이라</a:t>
            </a:r>
            <a:r>
              <a:rPr lang="ko-KR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넘어가도록 하겠습니다</a:t>
            </a:r>
            <a:r>
              <a:rPr lang="en-US" altLang="ko-KR" sz="1800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7EA8DF-80EF-43A4-80E1-35959C92A3B9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69698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7EA8DF-80EF-43A4-80E1-35959C92A3B9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10325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03306-C542-4829-88FD-F24BE41CEBF1}" type="datetimeFigureOut">
              <a:rPr lang="ko-KR" altLang="en-US" smtClean="0"/>
              <a:t>2025-10-26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10A27-A05F-4BC6-8B1C-7EA1517009C0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 flipV="1">
            <a:off x="767443" y="3721895"/>
            <a:ext cx="11424557" cy="16328"/>
          </a:xfrm>
          <a:prstGeom prst="line">
            <a:avLst/>
          </a:prstGeom>
          <a:ln w="12700">
            <a:solidFill>
              <a:srgbClr val="1B104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0442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07571" y="107555"/>
            <a:ext cx="10515600" cy="606425"/>
          </a:xfrm>
        </p:spPr>
        <p:txBody>
          <a:bodyPr>
            <a:noAutofit/>
          </a:bodyPr>
          <a:lstStyle>
            <a:lvl1pPr>
              <a:defRPr sz="2800">
                <a:solidFill>
                  <a:srgbClr val="1B104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50" charset="-127"/>
                <a:cs typeface="Arial" panose="020B0604020202020204" pitchFamily="34" charset="0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1371600"/>
            <a:ext cx="10515600" cy="4805363"/>
          </a:xfrm>
        </p:spPr>
        <p:txBody>
          <a:bodyPr/>
          <a:lstStyle>
            <a:lvl1pPr>
              <a:lnSpc>
                <a:spcPct val="150000"/>
              </a:lnSpc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lnSpc>
                <a:spcPct val="150000"/>
              </a:lnSpc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50000"/>
              </a:lnSpc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lnSpc>
                <a:spcPct val="150000"/>
              </a:lnSpc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lnSpc>
                <a:spcPct val="150000"/>
              </a:lnSpc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10A27-A05F-4BC6-8B1C-7EA1517009C0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 userDrawn="1"/>
        </p:nvCxnSpPr>
        <p:spPr>
          <a:xfrm flipV="1">
            <a:off x="767443" y="725602"/>
            <a:ext cx="11424557" cy="16328"/>
          </a:xfrm>
          <a:prstGeom prst="line">
            <a:avLst/>
          </a:prstGeom>
          <a:ln w="12700">
            <a:solidFill>
              <a:srgbClr val="1B104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5886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03306-C542-4829-88FD-F24BE41CEBF1}" type="datetimeFigureOut">
              <a:rPr lang="ko-KR" altLang="en-US" smtClean="0"/>
              <a:t>2025-10-26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10A27-A05F-4BC6-8B1C-7EA1517009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3794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03306-C542-4829-88FD-F24BE41CEBF1}" type="datetimeFigureOut">
              <a:rPr lang="ko-KR" altLang="en-US" smtClean="0"/>
              <a:t>2025-10-26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10A27-A05F-4BC6-8B1C-7EA1517009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0301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03306-C542-4829-88FD-F24BE41CEBF1}" type="datetimeFigureOut">
              <a:rPr lang="ko-KR" altLang="en-US" smtClean="0"/>
              <a:t>2025-10-26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10A27-A05F-4BC6-8B1C-7EA1517009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9812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03306-C542-4829-88FD-F24BE41CEBF1}" type="datetimeFigureOut">
              <a:rPr lang="ko-KR" altLang="en-US" smtClean="0"/>
              <a:t>2025-10-26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10A27-A05F-4BC6-8B1C-7EA1517009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584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03306-C542-4829-88FD-F24BE41CEBF1}" type="datetimeFigureOut">
              <a:rPr lang="ko-KR" altLang="en-US" smtClean="0"/>
              <a:t>2025-10-26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10A27-A05F-4BC6-8B1C-7EA1517009C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08695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03306-C542-4829-88FD-F24BE41CEBF1}" type="datetimeFigureOut">
              <a:rPr lang="ko-KR" altLang="en-US" smtClean="0"/>
              <a:t>2025-10-26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10A27-A05F-4BC6-8B1C-7EA1517009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7414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03306-C542-4829-88FD-F24BE41CEBF1}" type="datetimeFigureOut">
              <a:rPr lang="ko-KR" altLang="en-US" smtClean="0"/>
              <a:t>2025-10-26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10A27-A05F-4BC6-8B1C-7EA1517009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6139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03306-C542-4829-88FD-F24BE41CEBF1}" type="datetimeFigureOut">
              <a:rPr lang="ko-KR" altLang="en-US" smtClean="0"/>
              <a:t>2025-10-26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10A27-A05F-4BC6-8B1C-7EA1517009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3155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03306-C542-4829-88FD-F24BE41CEBF1}" type="datetimeFigureOut">
              <a:rPr lang="ko-KR" altLang="en-US" smtClean="0"/>
              <a:t>2025-10-26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10A27-A05F-4BC6-8B1C-7EA1517009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5036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003306-C542-4829-88FD-F24BE41CEBF1}" type="datetimeFigureOut">
              <a:rPr lang="ko-KR" altLang="en-US" smtClean="0"/>
              <a:t>2025-10-26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F10A27-A05F-4BC6-8B1C-7EA1517009C0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날짜 개체 틀 3"/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l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0003306-C542-4829-88FD-F24BE41CEBF1}" type="datetimeFigureOut">
              <a:rPr lang="ko-KR" altLang="en-US" smtClean="0"/>
              <a:pPr/>
              <a:t>2025-10-26</a:t>
            </a:fld>
            <a:endParaRPr lang="ko-KR" altLang="en-US"/>
          </a:p>
        </p:txBody>
      </p:sp>
      <p:sp>
        <p:nvSpPr>
          <p:cNvPr id="8" name="슬라이드 번호 개체 틀 5"/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4F10A27-A05F-4BC6-8B1C-7EA1517009C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4B886623-B177-41C5-9FF8-5CF7109A5D09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8798" y="5760720"/>
            <a:ext cx="2743201" cy="109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105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5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046613" y="1066800"/>
            <a:ext cx="10285416" cy="2606949"/>
          </a:xfrm>
        </p:spPr>
        <p:txBody>
          <a:bodyPr anchor="ctr">
            <a:normAutofit/>
          </a:bodyPr>
          <a:lstStyle/>
          <a:p>
            <a:r>
              <a:rPr lang="en-US" altLang="ko-KR" sz="3600" b="0" i="0" dirty="0">
                <a:solidFill>
                  <a:srgbClr val="000000"/>
                </a:solidFill>
                <a:effectLst/>
                <a:latin typeface="NotoLight"/>
              </a:rPr>
              <a:t>2024 EACTS, STS guideline for diagnosing and treating </a:t>
            </a:r>
            <a:br>
              <a:rPr lang="en-US" altLang="ko-KR" sz="3600" b="0" i="0" dirty="0">
                <a:solidFill>
                  <a:srgbClr val="000000"/>
                </a:solidFill>
                <a:effectLst/>
                <a:latin typeface="NotoLight"/>
              </a:rPr>
            </a:br>
            <a:r>
              <a:rPr lang="en-US" altLang="ko-KR" sz="3600" b="0" i="0" dirty="0">
                <a:solidFill>
                  <a:srgbClr val="000000"/>
                </a:solidFill>
                <a:effectLst/>
                <a:latin typeface="NotoLight"/>
              </a:rPr>
              <a:t>acute and chronic syndromes of aortic organ</a:t>
            </a:r>
            <a:br>
              <a:rPr lang="en-US" altLang="ko-KR" sz="3600" b="0" i="0" dirty="0">
                <a:solidFill>
                  <a:srgbClr val="000000"/>
                </a:solidFill>
                <a:effectLst/>
                <a:latin typeface="NotoLight"/>
              </a:rPr>
            </a:br>
            <a:r>
              <a:rPr lang="en-US" altLang="ko-KR" sz="3600" b="0" i="0" dirty="0">
                <a:solidFill>
                  <a:srgbClr val="000000"/>
                </a:solidFill>
                <a:effectLst/>
                <a:latin typeface="NotoLight"/>
              </a:rPr>
              <a:t>-perfusionist's perspective-</a:t>
            </a:r>
            <a:endParaRPr lang="ko-KR" altLang="en-US" sz="9600" b="1" baseline="30000" dirty="0">
              <a:solidFill>
                <a:srgbClr val="1B104C"/>
              </a:solidFill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6" name="부제목 5"/>
          <p:cNvSpPr>
            <a:spLocks noGrp="1"/>
          </p:cNvSpPr>
          <p:nvPr>
            <p:ph type="subTitle" idx="1"/>
          </p:nvPr>
        </p:nvSpPr>
        <p:spPr>
          <a:xfrm>
            <a:off x="2029839" y="4210493"/>
            <a:ext cx="8953594" cy="1806063"/>
          </a:xfrm>
        </p:spPr>
        <p:txBody>
          <a:bodyPr>
            <a:normAutofit fontScale="92500" lnSpcReduction="10000"/>
          </a:bodyPr>
          <a:lstStyle/>
          <a:p>
            <a:pPr algn="r">
              <a:lnSpc>
                <a:spcPct val="120000"/>
              </a:lnSpc>
            </a:pPr>
            <a:r>
              <a:rPr lang="en-US" altLang="ko-KR" sz="2000" dirty="0">
                <a:solidFill>
                  <a:srgbClr val="1B104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Ji </a:t>
            </a:r>
            <a:r>
              <a:rPr lang="en-US" altLang="ko-KR" sz="2000" dirty="0" err="1">
                <a:solidFill>
                  <a:srgbClr val="1B104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Seong</a:t>
            </a:r>
            <a:r>
              <a:rPr lang="en-US" altLang="ko-KR" sz="2000" dirty="0">
                <a:solidFill>
                  <a:srgbClr val="1B104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Kim, M.D. Ph.D.</a:t>
            </a:r>
          </a:p>
          <a:p>
            <a:pPr algn="r">
              <a:lnSpc>
                <a:spcPct val="120000"/>
              </a:lnSpc>
            </a:pPr>
            <a:r>
              <a:rPr lang="en-US" altLang="ko-KR" sz="2000" dirty="0">
                <a:solidFill>
                  <a:srgbClr val="1B104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Clinical Assistant professor</a:t>
            </a:r>
          </a:p>
          <a:p>
            <a:pPr algn="r">
              <a:lnSpc>
                <a:spcPct val="120000"/>
              </a:lnSpc>
            </a:pPr>
            <a:r>
              <a:rPr lang="en-US" altLang="ko-KR" sz="2000" dirty="0">
                <a:solidFill>
                  <a:srgbClr val="1B104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Department of Thoracic and Cardiovascular Surgery</a:t>
            </a:r>
          </a:p>
          <a:p>
            <a:pPr algn="r">
              <a:lnSpc>
                <a:spcPct val="120000"/>
              </a:lnSpc>
            </a:pPr>
            <a:r>
              <a:rPr lang="en-US" altLang="ko-KR" sz="2000" dirty="0" err="1">
                <a:solidFill>
                  <a:srgbClr val="1B104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Chungnam</a:t>
            </a:r>
            <a:r>
              <a:rPr lang="en-US" altLang="ko-KR" sz="2000" dirty="0">
                <a:solidFill>
                  <a:srgbClr val="1B104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National University Hospital</a:t>
            </a:r>
            <a:endParaRPr lang="ko-KR" altLang="en-US" sz="2000" dirty="0">
              <a:solidFill>
                <a:srgbClr val="1B104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14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C61FAC1-09CE-4645-8BBC-3ADA5E4EAE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571" y="107555"/>
            <a:ext cx="11136086" cy="606425"/>
          </a:xfrm>
        </p:spPr>
        <p:txBody>
          <a:bodyPr/>
          <a:lstStyle/>
          <a:p>
            <a:r>
              <a:rPr lang="en-US" altLang="ko-KR" dirty="0"/>
              <a:t>The 1</a:t>
            </a:r>
            <a:r>
              <a:rPr lang="en-US" altLang="ko-KR" baseline="30000" dirty="0"/>
              <a:t>st</a:t>
            </a:r>
            <a:r>
              <a:rPr lang="en-US" altLang="ko-KR" dirty="0"/>
              <a:t> co-published EACTS/STS Guidelines for aortic organ disease</a:t>
            </a:r>
            <a:endParaRPr lang="ko-KR" altLang="en-US" dirty="0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94D24929-D62B-4EF1-A933-8793434A3B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1155515"/>
            <a:ext cx="12192000" cy="4604426"/>
          </a:xfrm>
        </p:spPr>
      </p:pic>
    </p:spTree>
    <p:extLst>
      <p:ext uri="{BB962C8B-B14F-4D97-AF65-F5344CB8AC3E}">
        <p14:creationId xmlns:p14="http://schemas.microsoft.com/office/powerpoint/2010/main" val="28655579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5E33AAF-9DA6-4512-83FE-7551C22878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Aortic organ</a:t>
            </a:r>
            <a:endParaRPr lang="ko-KR" altLang="en-US" dirty="0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26046304-4D89-492A-BD34-8F9C53C492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3785" y="759055"/>
            <a:ext cx="11484429" cy="6098945"/>
          </a:xfrm>
        </p:spPr>
      </p:pic>
    </p:spTree>
    <p:extLst>
      <p:ext uri="{BB962C8B-B14F-4D97-AF65-F5344CB8AC3E}">
        <p14:creationId xmlns:p14="http://schemas.microsoft.com/office/powerpoint/2010/main" val="16723281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5E33AAF-9DA6-4512-83FE-7551C22878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Aortic organ</a:t>
            </a:r>
            <a:endParaRPr lang="ko-KR" altLang="en-US" dirty="0"/>
          </a:p>
        </p:txBody>
      </p:sp>
      <p:pic>
        <p:nvPicPr>
          <p:cNvPr id="9" name="내용 개체 틀 8">
            <a:extLst>
              <a:ext uri="{FF2B5EF4-FFF2-40B4-BE49-F238E27FC236}">
                <a16:creationId xmlns:a16="http://schemas.microsoft.com/office/drawing/2014/main" id="{FA8C8D6B-FC20-4971-892A-1D1B5B5718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45584" y="815575"/>
            <a:ext cx="10300831" cy="6042425"/>
          </a:xfr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5ECCC803-D746-4AB7-8585-679EE158FC58}"/>
              </a:ext>
            </a:extLst>
          </p:cNvPr>
          <p:cNvSpPr/>
          <p:nvPr/>
        </p:nvSpPr>
        <p:spPr>
          <a:xfrm>
            <a:off x="859971" y="2068286"/>
            <a:ext cx="1382486" cy="397413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8880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5E33AAF-9DA6-4512-83FE-7551C22878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Aortic organ</a:t>
            </a:r>
            <a:endParaRPr lang="ko-KR" altLang="en-US" dirty="0"/>
          </a:p>
        </p:txBody>
      </p:sp>
      <p:pic>
        <p:nvPicPr>
          <p:cNvPr id="7" name="내용 개체 틀 6">
            <a:extLst>
              <a:ext uri="{FF2B5EF4-FFF2-40B4-BE49-F238E27FC236}">
                <a16:creationId xmlns:a16="http://schemas.microsoft.com/office/drawing/2014/main" id="{F31061C9-9E6B-4974-BFB9-D73B5CE785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59258" y="2185232"/>
            <a:ext cx="8073483" cy="3178098"/>
          </a:xfrm>
        </p:spPr>
      </p:pic>
    </p:spTree>
    <p:extLst>
      <p:ext uri="{BB962C8B-B14F-4D97-AF65-F5344CB8AC3E}">
        <p14:creationId xmlns:p14="http://schemas.microsoft.com/office/powerpoint/2010/main" val="1283100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31D5374-C6C9-4FE6-80B1-88D085D77D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Multidisciplinary aortic team </a:t>
            </a:r>
            <a:r>
              <a:rPr lang="en-US" altLang="ko-KR" dirty="0" err="1"/>
              <a:t>apporach</a:t>
            </a:r>
            <a:endParaRPr lang="ko-KR" altLang="en-US" dirty="0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273FD002-81F6-4FB0-88A5-C1E4CDBD89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637070" y="810837"/>
            <a:ext cx="6917859" cy="6047163"/>
          </a:xfr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866DE4F6-4D5A-43AA-83BE-C698B87633CF}"/>
              </a:ext>
            </a:extLst>
          </p:cNvPr>
          <p:cNvSpPr/>
          <p:nvPr/>
        </p:nvSpPr>
        <p:spPr>
          <a:xfrm>
            <a:off x="2781299" y="2068287"/>
            <a:ext cx="5610225" cy="120831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30707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DECC93-0AC7-4A8F-B277-030DEA7D1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B7AF9525-E6C1-4251-A2F7-036CA1212E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59420" y="0"/>
            <a:ext cx="4827720" cy="6852910"/>
          </a:xfr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0F713671-6451-4B08-B861-E490981B959E}"/>
              </a:ext>
            </a:extLst>
          </p:cNvPr>
          <p:cNvSpPr/>
          <p:nvPr/>
        </p:nvSpPr>
        <p:spPr>
          <a:xfrm>
            <a:off x="1581192" y="1393371"/>
            <a:ext cx="4732517" cy="15131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ABDB6D41-99B7-4D58-80CE-0BD2E2E8C030}"/>
              </a:ext>
            </a:extLst>
          </p:cNvPr>
          <p:cNvSpPr/>
          <p:nvPr/>
        </p:nvSpPr>
        <p:spPr>
          <a:xfrm>
            <a:off x="1581191" y="3842657"/>
            <a:ext cx="4732517" cy="74022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6114DF0-A8FA-440E-9EFD-D86C90173B1D}"/>
              </a:ext>
            </a:extLst>
          </p:cNvPr>
          <p:cNvSpPr/>
          <p:nvPr/>
        </p:nvSpPr>
        <p:spPr>
          <a:xfrm>
            <a:off x="1581190" y="5339795"/>
            <a:ext cx="4732517" cy="14106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5077690D-4221-4177-9D77-B2C3FEF227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5718" y="1557829"/>
            <a:ext cx="5538272" cy="4407542"/>
          </a:xfrm>
          <a:prstGeom prst="rect">
            <a:avLst/>
          </a:prstGeom>
        </p:spPr>
      </p:pic>
      <p:sp>
        <p:nvSpPr>
          <p:cNvPr id="10" name="별: 꼭짓점 5개 9">
            <a:extLst>
              <a:ext uri="{FF2B5EF4-FFF2-40B4-BE49-F238E27FC236}">
                <a16:creationId xmlns:a16="http://schemas.microsoft.com/office/drawing/2014/main" id="{3FFBE2A4-B171-43BF-AFCA-23048D4C55D9}"/>
              </a:ext>
            </a:extLst>
          </p:cNvPr>
          <p:cNvSpPr/>
          <p:nvPr/>
        </p:nvSpPr>
        <p:spPr>
          <a:xfrm>
            <a:off x="114299" y="0"/>
            <a:ext cx="723901" cy="681037"/>
          </a:xfrm>
          <a:prstGeom prst="star5">
            <a:avLst/>
          </a:prstGeom>
          <a:solidFill>
            <a:srgbClr val="FF373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10266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30C10D6-17DE-472F-92E9-2BC9EFAF6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53A2712-E587-4DF5-B572-6017957027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A3D32B5-D53A-47CE-A5F6-894EA7AB9B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42789"/>
            <a:ext cx="6212379" cy="5462983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633B6824-432A-4908-AC97-8C80C85782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2131558"/>
            <a:ext cx="6096000" cy="2995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3122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5C7FADA-6AEE-4F58-B253-BE5CB64CCF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571" y="107555"/>
            <a:ext cx="10972800" cy="606425"/>
          </a:xfrm>
        </p:spPr>
        <p:txBody>
          <a:bodyPr/>
          <a:lstStyle/>
          <a:p>
            <a:r>
              <a:rPr lang="en-US" altLang="ko-KR" sz="2400" b="0" i="0" u="none" strike="noStrike" baseline="0" dirty="0">
                <a:latin typeface="AdvOT6306ad37.B"/>
              </a:rPr>
              <a:t>HOW TO MONITOR END-ORGAN FUNCTION AND HOW TO AVOID END-ORGAN INJURY</a:t>
            </a:r>
            <a:endParaRPr lang="ko-KR" altLang="en-US" sz="36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A344348-2E7F-43E5-ABE5-6CF8643926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3654B482-D44B-4877-842A-279EA4D34B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5128" y="702271"/>
            <a:ext cx="6257686" cy="6144019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796DAD-85FB-4FC8-82EE-B65D0A247649}"/>
              </a:ext>
            </a:extLst>
          </p:cNvPr>
          <p:cNvSpPr/>
          <p:nvPr/>
        </p:nvSpPr>
        <p:spPr>
          <a:xfrm>
            <a:off x="3239532" y="2307770"/>
            <a:ext cx="5926239" cy="278674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52927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5C7FADA-6AEE-4F58-B253-BE5CB64CCF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571" y="107555"/>
            <a:ext cx="10972800" cy="606425"/>
          </a:xfrm>
        </p:spPr>
        <p:txBody>
          <a:bodyPr/>
          <a:lstStyle/>
          <a:p>
            <a:endParaRPr lang="ko-KR" altLang="en-US" sz="3600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019A0B3-B2E1-4A00-8B3E-CBC8464206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9" y="1302"/>
            <a:ext cx="5114441" cy="6858000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36FD19FB-9040-4B85-8698-FB757B0C9C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9170" y="0"/>
            <a:ext cx="4994671" cy="6858000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796DAD-85FB-4FC8-82EE-B65D0A247649}"/>
              </a:ext>
            </a:extLst>
          </p:cNvPr>
          <p:cNvSpPr/>
          <p:nvPr/>
        </p:nvSpPr>
        <p:spPr>
          <a:xfrm>
            <a:off x="707571" y="4123447"/>
            <a:ext cx="5245069" cy="159155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0E38746A-0BA4-4C87-84CE-E50DC35667EE}"/>
              </a:ext>
            </a:extLst>
          </p:cNvPr>
          <p:cNvCxnSpPr>
            <a:cxnSpLocks/>
          </p:cNvCxnSpPr>
          <p:nvPr/>
        </p:nvCxnSpPr>
        <p:spPr>
          <a:xfrm>
            <a:off x="7543800" y="3736730"/>
            <a:ext cx="3770041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D976DD96-B22B-483E-A464-D266DF2447F9}"/>
              </a:ext>
            </a:extLst>
          </p:cNvPr>
          <p:cNvCxnSpPr>
            <a:cxnSpLocks/>
          </p:cNvCxnSpPr>
          <p:nvPr/>
        </p:nvCxnSpPr>
        <p:spPr>
          <a:xfrm>
            <a:off x="6319170" y="3959468"/>
            <a:ext cx="4994671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05B9775B-4F2C-4989-8FF4-C6EA57EE9228}"/>
              </a:ext>
            </a:extLst>
          </p:cNvPr>
          <p:cNvCxnSpPr>
            <a:cxnSpLocks/>
          </p:cNvCxnSpPr>
          <p:nvPr/>
        </p:nvCxnSpPr>
        <p:spPr>
          <a:xfrm>
            <a:off x="6319170" y="4199791"/>
            <a:ext cx="101361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12893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CB852DB-893E-4798-B010-ADD904C5C3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/>
              <a:t>Arterial cannulation site</a:t>
            </a:r>
          </a:p>
          <a:p>
            <a:pPr lvl="1"/>
            <a:r>
              <a:rPr lang="en-US" altLang="ko-KR" b="1" dirty="0"/>
              <a:t>Axillary artery: 1</a:t>
            </a:r>
            <a:r>
              <a:rPr lang="en-US" altLang="ko-KR" b="1" baseline="30000" dirty="0"/>
              <a:t>st</a:t>
            </a:r>
            <a:r>
              <a:rPr lang="en-US" altLang="ko-KR" b="1" dirty="0"/>
              <a:t> choice in acute type A aortic dissection</a:t>
            </a:r>
          </a:p>
          <a:p>
            <a:pPr lvl="1">
              <a:lnSpc>
                <a:spcPct val="150000"/>
              </a:lnSpc>
            </a:pPr>
            <a:r>
              <a:rPr lang="en-US" altLang="ko-KR" b="1" dirty="0"/>
              <a:t>Ascending aorta: Routine, chronic aneurysm, even in ATAAD</a:t>
            </a:r>
          </a:p>
          <a:p>
            <a:pPr lvl="1">
              <a:lnSpc>
                <a:spcPct val="150000"/>
              </a:lnSpc>
            </a:pPr>
            <a:r>
              <a:rPr lang="en-US" altLang="ko-KR" b="1" dirty="0"/>
              <a:t>Innominate artery: Relatively safe and convenient</a:t>
            </a:r>
          </a:p>
          <a:p>
            <a:pPr lvl="1">
              <a:lnSpc>
                <a:spcPct val="150000"/>
              </a:lnSpc>
            </a:pPr>
            <a:r>
              <a:rPr lang="en-US" altLang="ko-KR" dirty="0"/>
              <a:t>Femoral artery: MICS, </a:t>
            </a:r>
            <a:r>
              <a:rPr lang="en-US" altLang="ko-KR" dirty="0">
                <a:solidFill>
                  <a:srgbClr val="FF0000"/>
                </a:solidFill>
              </a:rPr>
              <a:t>not the 1</a:t>
            </a:r>
            <a:r>
              <a:rPr lang="en-US" altLang="ko-KR" baseline="30000" dirty="0">
                <a:solidFill>
                  <a:srgbClr val="FF0000"/>
                </a:solidFill>
              </a:rPr>
              <a:t>st</a:t>
            </a:r>
            <a:r>
              <a:rPr lang="en-US" altLang="ko-KR" dirty="0"/>
              <a:t> choice</a:t>
            </a:r>
          </a:p>
          <a:p>
            <a:pPr lvl="1">
              <a:lnSpc>
                <a:spcPct val="150000"/>
              </a:lnSpc>
            </a:pPr>
            <a:r>
              <a:rPr lang="en-US" altLang="ko-KR" dirty="0"/>
              <a:t>Limited cases</a:t>
            </a:r>
          </a:p>
          <a:p>
            <a:pPr lvl="2">
              <a:lnSpc>
                <a:spcPct val="150000"/>
              </a:lnSpc>
            </a:pPr>
            <a:r>
              <a:rPr lang="en-US" altLang="ko-KR" dirty="0"/>
              <a:t>Carotid artery, DTA, etc.</a:t>
            </a:r>
            <a:endParaRPr lang="ko-KR" altLang="en-US" dirty="0"/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37D195FE-B259-489A-AE9B-8382A6A9C5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571" y="107555"/>
            <a:ext cx="10972800" cy="606425"/>
          </a:xfrm>
        </p:spPr>
        <p:txBody>
          <a:bodyPr/>
          <a:lstStyle/>
          <a:p>
            <a:r>
              <a:rPr lang="en-US" altLang="ko-KR" sz="2400" b="0" i="0" u="none" strike="noStrike" baseline="0" dirty="0">
                <a:latin typeface="AdvOT6306ad37.B"/>
              </a:rPr>
              <a:t>HOW TO MONITOR END-ORGAN FUNCTION AND HOW TO AVOID END-ORGAN INJURY</a:t>
            </a:r>
            <a:endParaRPr lang="ko-KR" altLang="en-US" sz="3600" dirty="0"/>
          </a:p>
        </p:txBody>
      </p:sp>
      <p:sp>
        <p:nvSpPr>
          <p:cNvPr id="6" name="별: 꼭짓점 5개 5">
            <a:extLst>
              <a:ext uri="{FF2B5EF4-FFF2-40B4-BE49-F238E27FC236}">
                <a16:creationId xmlns:a16="http://schemas.microsoft.com/office/drawing/2014/main" id="{E10A08CC-8E7D-4072-9017-6AD24333ED03}"/>
              </a:ext>
            </a:extLst>
          </p:cNvPr>
          <p:cNvSpPr/>
          <p:nvPr/>
        </p:nvSpPr>
        <p:spPr>
          <a:xfrm>
            <a:off x="114299" y="0"/>
            <a:ext cx="723901" cy="681037"/>
          </a:xfrm>
          <a:prstGeom prst="star5">
            <a:avLst/>
          </a:prstGeom>
          <a:solidFill>
            <a:srgbClr val="FF373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02545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>
            <a:extLst>
              <a:ext uri="{FF2B5EF4-FFF2-40B4-BE49-F238E27FC236}">
                <a16:creationId xmlns:a16="http://schemas.microsoft.com/office/drawing/2014/main" id="{5D843CC9-5C4A-4D79-B81C-31B107E3F6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571" y="107555"/>
            <a:ext cx="10972800" cy="606425"/>
          </a:xfrm>
        </p:spPr>
        <p:txBody>
          <a:bodyPr/>
          <a:lstStyle/>
          <a:p>
            <a:r>
              <a:rPr lang="en-US" altLang="ko-KR" sz="2400" b="0" i="0" u="none" strike="noStrike" baseline="0" dirty="0">
                <a:latin typeface="AdvOT6306ad37.B"/>
              </a:rPr>
              <a:t>HOW TO MONITOR END-ORGAN FUNCTION AND HOW TO AVOID END-ORGAN INJURY</a:t>
            </a:r>
            <a:endParaRPr lang="ko-KR" altLang="en-US" sz="3600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D9FABD15-DBC5-4FF1-A693-F2D75F985B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728" y="886522"/>
            <a:ext cx="4995746" cy="5263376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8A75262C-27EC-45D3-B674-D56A66EDFE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7527" y="975732"/>
            <a:ext cx="4995746" cy="5084956"/>
          </a:xfrm>
          <a:prstGeom prst="rect">
            <a:avLst/>
          </a:prstGeom>
        </p:spPr>
      </p:pic>
      <p:sp>
        <p:nvSpPr>
          <p:cNvPr id="17" name="별: 꼭짓점 5개 16">
            <a:extLst>
              <a:ext uri="{FF2B5EF4-FFF2-40B4-BE49-F238E27FC236}">
                <a16:creationId xmlns:a16="http://schemas.microsoft.com/office/drawing/2014/main" id="{A22C547B-6E28-44FF-98E4-B8206B4A3B1F}"/>
              </a:ext>
            </a:extLst>
          </p:cNvPr>
          <p:cNvSpPr/>
          <p:nvPr/>
        </p:nvSpPr>
        <p:spPr>
          <a:xfrm>
            <a:off x="114299" y="0"/>
            <a:ext cx="723901" cy="681037"/>
          </a:xfrm>
          <a:prstGeom prst="star5">
            <a:avLst/>
          </a:prstGeom>
          <a:solidFill>
            <a:srgbClr val="FF373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90969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BCBE4A93-A9E8-49CC-92A4-E5F0BAD8D3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84449" y="1890131"/>
            <a:ext cx="6423102" cy="3077737"/>
          </a:xfrm>
        </p:spPr>
      </p:pic>
      <p:sp>
        <p:nvSpPr>
          <p:cNvPr id="4" name="제목 1">
            <a:extLst>
              <a:ext uri="{FF2B5EF4-FFF2-40B4-BE49-F238E27FC236}">
                <a16:creationId xmlns:a16="http://schemas.microsoft.com/office/drawing/2014/main" id="{D5064824-1850-4FCF-9BAF-7EC6EEDE2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571" y="107555"/>
            <a:ext cx="10972800" cy="606425"/>
          </a:xfrm>
        </p:spPr>
        <p:txBody>
          <a:bodyPr/>
          <a:lstStyle/>
          <a:p>
            <a:r>
              <a:rPr lang="en-US" altLang="ko-KR" sz="2400" b="0" i="0" u="none" strike="noStrike" baseline="0" dirty="0">
                <a:latin typeface="AdvOT6306ad37.B"/>
              </a:rPr>
              <a:t>HOW TO MONITOR END-ORGAN FUNCTION AND HOW TO AVOID END-ORGAN INJURY</a:t>
            </a:r>
            <a:endParaRPr lang="ko-KR" altLang="en-US" sz="3600" dirty="0"/>
          </a:p>
        </p:txBody>
      </p:sp>
      <p:sp>
        <p:nvSpPr>
          <p:cNvPr id="8" name="별: 꼭짓점 5개 7">
            <a:extLst>
              <a:ext uri="{FF2B5EF4-FFF2-40B4-BE49-F238E27FC236}">
                <a16:creationId xmlns:a16="http://schemas.microsoft.com/office/drawing/2014/main" id="{67698EC9-B632-4E3F-83A4-DEDFB4797613}"/>
              </a:ext>
            </a:extLst>
          </p:cNvPr>
          <p:cNvSpPr/>
          <p:nvPr/>
        </p:nvSpPr>
        <p:spPr>
          <a:xfrm>
            <a:off x="114299" y="0"/>
            <a:ext cx="723901" cy="681037"/>
          </a:xfrm>
          <a:prstGeom prst="star5">
            <a:avLst/>
          </a:prstGeom>
          <a:solidFill>
            <a:srgbClr val="FF373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CFACC2AB-DCB9-447A-A563-092D9694A64A}"/>
              </a:ext>
            </a:extLst>
          </p:cNvPr>
          <p:cNvSpPr/>
          <p:nvPr/>
        </p:nvSpPr>
        <p:spPr>
          <a:xfrm>
            <a:off x="3050721" y="3542422"/>
            <a:ext cx="6017079" cy="82955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19845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>
            <a:extLst>
              <a:ext uri="{FF2B5EF4-FFF2-40B4-BE49-F238E27FC236}">
                <a16:creationId xmlns:a16="http://schemas.microsoft.com/office/drawing/2014/main" id="{5D843CC9-5C4A-4D79-B81C-31B107E3F6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571" y="107555"/>
            <a:ext cx="10972800" cy="606425"/>
          </a:xfrm>
        </p:spPr>
        <p:txBody>
          <a:bodyPr/>
          <a:lstStyle/>
          <a:p>
            <a:r>
              <a:rPr lang="en-US" altLang="ko-KR" sz="2400" b="0" i="0" u="none" strike="noStrike" baseline="0" dirty="0">
                <a:latin typeface="AdvOT6306ad37.B"/>
              </a:rPr>
              <a:t>HOW TO MONITOR END-ORGAN FUNCTION AND HOW TO AVOID END-ORGAN INJURY</a:t>
            </a:r>
            <a:endParaRPr lang="ko-KR" altLang="en-US" sz="3600" dirty="0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FD31C28A-0173-42E6-BA5C-FD53812C2CA1}"/>
              </a:ext>
            </a:extLst>
          </p:cNvPr>
          <p:cNvGrpSpPr/>
          <p:nvPr/>
        </p:nvGrpSpPr>
        <p:grpSpPr>
          <a:xfrm>
            <a:off x="707571" y="1519934"/>
            <a:ext cx="5030914" cy="3818132"/>
            <a:chOff x="778728" y="886522"/>
            <a:chExt cx="5030914" cy="3818132"/>
          </a:xfrm>
        </p:grpSpPr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D9FABD15-DBC5-4FF1-A693-F2D75F985B9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b="28809"/>
            <a:stretch/>
          </p:blipFill>
          <p:spPr>
            <a:xfrm>
              <a:off x="778728" y="886522"/>
              <a:ext cx="4995746" cy="3747024"/>
            </a:xfrm>
            <a:prstGeom prst="rect">
              <a:avLst/>
            </a:prstGeom>
          </p:spPr>
        </p:pic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8A75262C-27EC-45D3-B674-D56A66EDFEC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30649"/>
            <a:stretch/>
          </p:blipFill>
          <p:spPr>
            <a:xfrm>
              <a:off x="813896" y="1178169"/>
              <a:ext cx="4995746" cy="3526485"/>
            </a:xfrm>
            <a:prstGeom prst="rect">
              <a:avLst/>
            </a:prstGeom>
          </p:spPr>
        </p:pic>
      </p:grpSp>
      <p:pic>
        <p:nvPicPr>
          <p:cNvPr id="10" name="그림 9">
            <a:extLst>
              <a:ext uri="{FF2B5EF4-FFF2-40B4-BE49-F238E27FC236}">
                <a16:creationId xmlns:a16="http://schemas.microsoft.com/office/drawing/2014/main" id="{34E96DF2-88F5-4FFE-AEFA-6283E6460A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96354" y="1484922"/>
            <a:ext cx="5812654" cy="3888156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949E45C1-A5A0-4DDF-B937-9604919CDE5E}"/>
              </a:ext>
            </a:extLst>
          </p:cNvPr>
          <p:cNvSpPr/>
          <p:nvPr/>
        </p:nvSpPr>
        <p:spPr>
          <a:xfrm flipH="1">
            <a:off x="5996354" y="3859823"/>
            <a:ext cx="5812654" cy="15068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DE23C2A-BC3D-4FE4-9144-1D477E50C956}"/>
              </a:ext>
            </a:extLst>
          </p:cNvPr>
          <p:cNvSpPr/>
          <p:nvPr/>
        </p:nvSpPr>
        <p:spPr>
          <a:xfrm flipH="1">
            <a:off x="676031" y="2675584"/>
            <a:ext cx="5062454" cy="11842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별: 꼭짓점 5개 18">
            <a:extLst>
              <a:ext uri="{FF2B5EF4-FFF2-40B4-BE49-F238E27FC236}">
                <a16:creationId xmlns:a16="http://schemas.microsoft.com/office/drawing/2014/main" id="{1609FFB8-D86C-403F-9453-1FB5D015A07E}"/>
              </a:ext>
            </a:extLst>
          </p:cNvPr>
          <p:cNvSpPr/>
          <p:nvPr/>
        </p:nvSpPr>
        <p:spPr>
          <a:xfrm>
            <a:off x="114299" y="0"/>
            <a:ext cx="723901" cy="681037"/>
          </a:xfrm>
          <a:prstGeom prst="star5">
            <a:avLst/>
          </a:prstGeom>
          <a:solidFill>
            <a:srgbClr val="FF373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F3B63462-0545-4715-945E-3139A8C92CB4}"/>
              </a:ext>
            </a:extLst>
          </p:cNvPr>
          <p:cNvCxnSpPr>
            <a:cxnSpLocks/>
          </p:cNvCxnSpPr>
          <p:nvPr/>
        </p:nvCxnSpPr>
        <p:spPr>
          <a:xfrm>
            <a:off x="9675202" y="4855552"/>
            <a:ext cx="213380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094B2133-BF80-44C2-8976-BED3B91E0C6D}"/>
              </a:ext>
            </a:extLst>
          </p:cNvPr>
          <p:cNvCxnSpPr>
            <a:cxnSpLocks/>
          </p:cNvCxnSpPr>
          <p:nvPr/>
        </p:nvCxnSpPr>
        <p:spPr>
          <a:xfrm>
            <a:off x="5996354" y="5084152"/>
            <a:ext cx="581265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69755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>
            <a:extLst>
              <a:ext uri="{FF2B5EF4-FFF2-40B4-BE49-F238E27FC236}">
                <a16:creationId xmlns:a16="http://schemas.microsoft.com/office/drawing/2014/main" id="{5D843CC9-5C4A-4D79-B81C-31B107E3F6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571" y="107555"/>
            <a:ext cx="10972800" cy="606425"/>
          </a:xfrm>
        </p:spPr>
        <p:txBody>
          <a:bodyPr/>
          <a:lstStyle/>
          <a:p>
            <a:r>
              <a:rPr lang="en-US" altLang="ko-KR" sz="2400" b="0" i="0" u="none" strike="noStrike" baseline="0" dirty="0">
                <a:latin typeface="AdvOT6306ad37.B"/>
              </a:rPr>
              <a:t>HOW TO MONITOR END-ORGAN FUNCTION AND HOW TO AVOID END-ORGAN INJURY</a:t>
            </a:r>
            <a:endParaRPr lang="ko-KR" altLang="en-US" sz="3600" dirty="0"/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EC31809-1E19-4171-8E4B-FEDEE50C02D4}"/>
              </a:ext>
            </a:extLst>
          </p:cNvPr>
          <p:cNvGrpSpPr/>
          <p:nvPr/>
        </p:nvGrpSpPr>
        <p:grpSpPr>
          <a:xfrm>
            <a:off x="3401871" y="1159727"/>
            <a:ext cx="5388258" cy="2340468"/>
            <a:chOff x="3340325" y="2337041"/>
            <a:chExt cx="5388258" cy="2340468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144DEEF4-1AE9-49F4-B730-FF6C1FF8F0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b="54604"/>
            <a:stretch/>
          </p:blipFill>
          <p:spPr>
            <a:xfrm>
              <a:off x="3340325" y="2337041"/>
              <a:ext cx="5388258" cy="2340468"/>
            </a:xfrm>
            <a:prstGeom prst="rect">
              <a:avLst/>
            </a:prstGeom>
          </p:spPr>
        </p:pic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8367CF3D-07B1-4F31-8FF4-0361BDA15424}"/>
                </a:ext>
              </a:extLst>
            </p:cNvPr>
            <p:cNvSpPr/>
            <p:nvPr/>
          </p:nvSpPr>
          <p:spPr>
            <a:xfrm flipH="1">
              <a:off x="3340325" y="3666392"/>
              <a:ext cx="5388258" cy="1011116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53BF03D7-5C26-4ED9-95CD-6FAA2D5566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648808"/>
            <a:ext cx="10515600" cy="252815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/>
              <a:t>Cardioplegic solution ?</a:t>
            </a:r>
          </a:p>
          <a:p>
            <a:pPr lvl="1"/>
            <a:r>
              <a:rPr lang="en-US" altLang="ko-KR" dirty="0"/>
              <a:t>Histidine-Tryptophan-Ketoglutarate (HTK) solution</a:t>
            </a:r>
          </a:p>
          <a:p>
            <a:pPr lvl="1"/>
            <a:r>
              <a:rPr lang="en-US" altLang="ko-KR" dirty="0"/>
              <a:t>Del </a:t>
            </a:r>
            <a:r>
              <a:rPr lang="en-US" altLang="ko-KR" dirty="0" err="1"/>
              <a:t>Nido</a:t>
            </a:r>
            <a:r>
              <a:rPr lang="en-US" altLang="ko-KR" dirty="0"/>
              <a:t> cardioplegia</a:t>
            </a:r>
          </a:p>
          <a:p>
            <a:pPr lvl="1"/>
            <a:r>
              <a:rPr lang="en-US" altLang="ko-KR" dirty="0"/>
              <a:t>St.</a:t>
            </a:r>
            <a:r>
              <a:rPr lang="ko-KR" altLang="en-US" dirty="0"/>
              <a:t> </a:t>
            </a:r>
            <a:r>
              <a:rPr lang="en-US" altLang="ko-KR" dirty="0"/>
              <a:t>Thomas, </a:t>
            </a:r>
            <a:r>
              <a:rPr lang="en-US" altLang="ko-KR" dirty="0" err="1"/>
              <a:t>Buckberg</a:t>
            </a:r>
            <a:r>
              <a:rPr lang="en-US" altLang="ko-KR" dirty="0"/>
              <a:t> or etc.</a:t>
            </a:r>
          </a:p>
        </p:txBody>
      </p:sp>
    </p:spTree>
    <p:extLst>
      <p:ext uri="{BB962C8B-B14F-4D97-AF65-F5344CB8AC3E}">
        <p14:creationId xmlns:p14="http://schemas.microsoft.com/office/powerpoint/2010/main" val="535301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105E8B14-8582-4653-B696-35A30EE822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481" y="1672683"/>
            <a:ext cx="5977054" cy="3512634"/>
          </a:xfrm>
          <a:prstGeom prst="rect">
            <a:avLst/>
          </a:prstGeom>
        </p:spPr>
      </p:pic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CDFFEE94-6E06-4691-A540-656B92FA32D8}"/>
              </a:ext>
            </a:extLst>
          </p:cNvPr>
          <p:cNvCxnSpPr/>
          <p:nvPr/>
        </p:nvCxnSpPr>
        <p:spPr>
          <a:xfrm>
            <a:off x="1512277" y="4369777"/>
            <a:ext cx="189913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411D729A-B536-4B8D-8D2C-CA100B00B32F}"/>
              </a:ext>
            </a:extLst>
          </p:cNvPr>
          <p:cNvCxnSpPr>
            <a:cxnSpLocks/>
          </p:cNvCxnSpPr>
          <p:nvPr/>
        </p:nvCxnSpPr>
        <p:spPr>
          <a:xfrm>
            <a:off x="424961" y="4627685"/>
            <a:ext cx="230065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그림 12">
            <a:extLst>
              <a:ext uri="{FF2B5EF4-FFF2-40B4-BE49-F238E27FC236}">
                <a16:creationId xmlns:a16="http://schemas.microsoft.com/office/drawing/2014/main" id="{61A399C3-17AE-4EB3-BDF1-83516EFB91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5653" y="0"/>
            <a:ext cx="4442555" cy="6858000"/>
          </a:xfrm>
          <a:prstGeom prst="rect">
            <a:avLst/>
          </a:prstGeom>
        </p:spPr>
      </p:pic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928E473E-ECAA-450C-88F7-943A8EBF8C73}"/>
              </a:ext>
            </a:extLst>
          </p:cNvPr>
          <p:cNvCxnSpPr>
            <a:cxnSpLocks/>
          </p:cNvCxnSpPr>
          <p:nvPr/>
        </p:nvCxnSpPr>
        <p:spPr>
          <a:xfrm>
            <a:off x="7093927" y="5293702"/>
            <a:ext cx="417414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7FF75C54-B4E5-43E5-8D75-3EE1E033F526}"/>
              </a:ext>
            </a:extLst>
          </p:cNvPr>
          <p:cNvCxnSpPr>
            <a:cxnSpLocks/>
          </p:cNvCxnSpPr>
          <p:nvPr/>
        </p:nvCxnSpPr>
        <p:spPr>
          <a:xfrm>
            <a:off x="6925653" y="5503252"/>
            <a:ext cx="434242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B9F3B345-17AA-4779-9521-E4CD52E86F35}"/>
              </a:ext>
            </a:extLst>
          </p:cNvPr>
          <p:cNvCxnSpPr>
            <a:cxnSpLocks/>
          </p:cNvCxnSpPr>
          <p:nvPr/>
        </p:nvCxnSpPr>
        <p:spPr>
          <a:xfrm>
            <a:off x="6925653" y="5693752"/>
            <a:ext cx="434242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F5EF99CD-20DF-4E32-8E24-C07B508EAF27}"/>
              </a:ext>
            </a:extLst>
          </p:cNvPr>
          <p:cNvCxnSpPr>
            <a:cxnSpLocks/>
          </p:cNvCxnSpPr>
          <p:nvPr/>
        </p:nvCxnSpPr>
        <p:spPr>
          <a:xfrm>
            <a:off x="6925653" y="5893777"/>
            <a:ext cx="434242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3166082E-0FA1-49A0-9114-B097CF7DE84B}"/>
              </a:ext>
            </a:extLst>
          </p:cNvPr>
          <p:cNvCxnSpPr>
            <a:cxnSpLocks/>
          </p:cNvCxnSpPr>
          <p:nvPr/>
        </p:nvCxnSpPr>
        <p:spPr>
          <a:xfrm>
            <a:off x="6925653" y="6093802"/>
            <a:ext cx="434242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>
            <a:extLst>
              <a:ext uri="{FF2B5EF4-FFF2-40B4-BE49-F238E27FC236}">
                <a16:creationId xmlns:a16="http://schemas.microsoft.com/office/drawing/2014/main" id="{9E175FEB-1358-4CD4-9630-1231C818E6D7}"/>
              </a:ext>
            </a:extLst>
          </p:cNvPr>
          <p:cNvCxnSpPr>
            <a:cxnSpLocks/>
          </p:cNvCxnSpPr>
          <p:nvPr/>
        </p:nvCxnSpPr>
        <p:spPr>
          <a:xfrm>
            <a:off x="6925653" y="6284302"/>
            <a:ext cx="434242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97B5DEBF-F940-4CA6-97D7-B360BADD00BD}"/>
              </a:ext>
            </a:extLst>
          </p:cNvPr>
          <p:cNvCxnSpPr>
            <a:cxnSpLocks/>
          </p:cNvCxnSpPr>
          <p:nvPr/>
        </p:nvCxnSpPr>
        <p:spPr>
          <a:xfrm>
            <a:off x="6925653" y="6484327"/>
            <a:ext cx="171352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75800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>
            <a:extLst>
              <a:ext uri="{FF2B5EF4-FFF2-40B4-BE49-F238E27FC236}">
                <a16:creationId xmlns:a16="http://schemas.microsoft.com/office/drawing/2014/main" id="{5D843CC9-5C4A-4D79-B81C-31B107E3F6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571" y="107555"/>
            <a:ext cx="10972800" cy="606425"/>
          </a:xfrm>
        </p:spPr>
        <p:txBody>
          <a:bodyPr/>
          <a:lstStyle/>
          <a:p>
            <a:r>
              <a:rPr lang="en-US" altLang="ko-KR" sz="2400" b="0" i="0" u="none" strike="noStrike" baseline="0" dirty="0">
                <a:latin typeface="AdvOT6306ad37.B"/>
              </a:rPr>
              <a:t>HOW TO MONITOR END-ORGAN FUNCTION AND HOW TO AVOID END-ORGAN INJURY</a:t>
            </a:r>
            <a:endParaRPr lang="ko-KR" altLang="en-US" sz="3600" dirty="0"/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53BF03D7-5C26-4ED9-95CD-6FAA2D5566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28700"/>
            <a:ext cx="10515600" cy="51482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/>
              <a:t>Trilateral, Bilateral, or Unilateral ?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Side branch cannulation (IA or axillary) or perfusion catheter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Optimal brain perfusion flow rate?</a:t>
            </a:r>
          </a:p>
          <a:p>
            <a:pPr lvl="1"/>
            <a:r>
              <a:rPr lang="en-US" altLang="ko-KR" dirty="0"/>
              <a:t>Usually </a:t>
            </a:r>
            <a:r>
              <a:rPr lang="en-US" altLang="ko-KR" b="1" dirty="0"/>
              <a:t>8</a:t>
            </a:r>
            <a:r>
              <a:rPr lang="en-US" altLang="ko-KR" dirty="0"/>
              <a:t>~12 mL/kg/min </a:t>
            </a:r>
          </a:p>
          <a:p>
            <a:pPr lvl="1"/>
            <a:r>
              <a:rPr lang="en-US" altLang="ko-KR" dirty="0"/>
              <a:t>Fixed rate (e.g. 500mL/min)</a:t>
            </a:r>
          </a:p>
          <a:p>
            <a:pPr lvl="1"/>
            <a:r>
              <a:rPr lang="en-US" altLang="ko-KR" dirty="0"/>
              <a:t>Modification according to perfusion pressure, BT, </a:t>
            </a:r>
            <a:r>
              <a:rPr lang="en-US" altLang="ko-KR" dirty="0" err="1"/>
              <a:t>Hct</a:t>
            </a:r>
            <a:r>
              <a:rPr lang="en-US" altLang="ko-KR" dirty="0"/>
              <a:t>, NIRS</a:t>
            </a:r>
          </a:p>
        </p:txBody>
      </p:sp>
    </p:spTree>
    <p:extLst>
      <p:ext uri="{BB962C8B-B14F-4D97-AF65-F5344CB8AC3E}">
        <p14:creationId xmlns:p14="http://schemas.microsoft.com/office/powerpoint/2010/main" val="42706718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CEF1BDC7-47E9-4FD2-933F-889E925BAC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1155" y="104311"/>
            <a:ext cx="4229690" cy="6649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0527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F6E5FA98-DE71-4553-81C5-6BC96C415E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7761" y="82006"/>
            <a:ext cx="4956478" cy="6693988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45BCEBDF-F2CB-4DF9-86B2-1AD326694D6C}"/>
              </a:ext>
            </a:extLst>
          </p:cNvPr>
          <p:cNvSpPr/>
          <p:nvPr/>
        </p:nvSpPr>
        <p:spPr>
          <a:xfrm>
            <a:off x="3617761" y="1466076"/>
            <a:ext cx="4956478" cy="129470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ED59AB55-5C99-4CB8-9435-DF4BAA416FBF}"/>
              </a:ext>
            </a:extLst>
          </p:cNvPr>
          <p:cNvSpPr/>
          <p:nvPr/>
        </p:nvSpPr>
        <p:spPr>
          <a:xfrm>
            <a:off x="3617761" y="5846885"/>
            <a:ext cx="4956478" cy="92910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77127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A9F18B-CF60-4424-B71F-A1C08CEF8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Take home message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635765E-F5CB-44C9-A37A-3CCFCE089C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09650"/>
            <a:ext cx="10515600" cy="5167313"/>
          </a:xfrm>
        </p:spPr>
        <p:txBody>
          <a:bodyPr>
            <a:normAutofit fontScale="92500" lnSpcReduction="10000"/>
          </a:bodyPr>
          <a:lstStyle/>
          <a:p>
            <a:r>
              <a:rPr lang="ko-KR" altLang="en-US" dirty="0"/>
              <a:t>어차피 </a:t>
            </a:r>
            <a:r>
              <a:rPr lang="en-US" altLang="ko-KR" dirty="0"/>
              <a:t>center</a:t>
            </a:r>
            <a:r>
              <a:rPr lang="ko-KR" altLang="en-US" dirty="0"/>
              <a:t>마다 각각의 환경이나 </a:t>
            </a:r>
            <a:r>
              <a:rPr lang="en-US" altLang="ko-KR" dirty="0"/>
              <a:t>surgical strategy, CPB, organ protection strategy</a:t>
            </a:r>
            <a:r>
              <a:rPr lang="ko-KR" altLang="en-US" dirty="0"/>
              <a:t>가 조금씩 다 다르다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Guideline</a:t>
            </a:r>
            <a:r>
              <a:rPr lang="ko-KR" altLang="en-US" dirty="0"/>
              <a:t>도 </a:t>
            </a:r>
            <a:r>
              <a:rPr lang="en-US" altLang="ko-KR" dirty="0"/>
              <a:t>high level evidence recommendation</a:t>
            </a:r>
            <a:r>
              <a:rPr lang="ko-KR" altLang="en-US" dirty="0"/>
              <a:t>은 많지 않다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Aorta surgeon</a:t>
            </a:r>
            <a:r>
              <a:rPr lang="ko-KR" altLang="en-US" dirty="0"/>
              <a:t>은 보통 다른 사람의 말을 잘 듣지 않는다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그럼에도 전세계적으로 </a:t>
            </a:r>
            <a:r>
              <a:rPr lang="en-US" altLang="ko-KR" dirty="0"/>
              <a:t>aorta surgery outcome</a:t>
            </a:r>
            <a:r>
              <a:rPr lang="ko-KR" altLang="en-US" dirty="0"/>
              <a:t>은 </a:t>
            </a:r>
            <a:r>
              <a:rPr lang="en-US" altLang="ko-KR" dirty="0"/>
              <a:t>2~30</a:t>
            </a:r>
            <a:r>
              <a:rPr lang="ko-KR" altLang="en-US" dirty="0"/>
              <a:t>년간 매우 발전하였다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기본적인 </a:t>
            </a:r>
            <a:r>
              <a:rPr lang="en-US" altLang="ko-KR" dirty="0"/>
              <a:t>pathophysiology </a:t>
            </a:r>
            <a:r>
              <a:rPr lang="ko-KR" altLang="en-US" dirty="0"/>
              <a:t>및 </a:t>
            </a:r>
            <a:r>
              <a:rPr lang="en-US" altLang="ko-KR" dirty="0"/>
              <a:t>guideline</a:t>
            </a:r>
            <a:r>
              <a:rPr lang="ko-KR" altLang="en-US" dirty="0"/>
              <a:t>을 잘 알고</a:t>
            </a:r>
            <a:r>
              <a:rPr lang="en-US" altLang="ko-KR" dirty="0"/>
              <a:t>, patient</a:t>
            </a:r>
            <a:r>
              <a:rPr lang="ko-KR" altLang="en-US" dirty="0"/>
              <a:t> </a:t>
            </a:r>
            <a:r>
              <a:rPr lang="en-US" altLang="ko-KR" dirty="0"/>
              <a:t>specific strategy </a:t>
            </a:r>
            <a:r>
              <a:rPr lang="ko-KR" altLang="en-US" dirty="0"/>
              <a:t>수립이 가장 중요하다</a:t>
            </a:r>
            <a:r>
              <a:rPr lang="en-US" altLang="ko-KR" dirty="0"/>
              <a:t>. 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591579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16498DB-011B-4724-AD1A-B4CFF30AC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0800000" flipV="1">
            <a:off x="838200" y="2357240"/>
            <a:ext cx="10515600" cy="2143520"/>
          </a:xfrm>
        </p:spPr>
        <p:txBody>
          <a:bodyPr/>
          <a:lstStyle/>
          <a:p>
            <a:pPr algn="ctr"/>
            <a:r>
              <a:rPr lang="en-US" altLang="ko-KR" sz="4000" dirty="0"/>
              <a:t>Thank you for your attention</a:t>
            </a:r>
            <a:endParaRPr lang="ko-KR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7425640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9884</TotalTime>
  <Words>1581</Words>
  <Application>Microsoft Office PowerPoint</Application>
  <PresentationFormat>와이드스크린</PresentationFormat>
  <Paragraphs>91</Paragraphs>
  <Slides>21</Slides>
  <Notes>20</Notes>
  <HiddenSlides>1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7" baseType="lpstr">
      <vt:lpstr>AdvOT6306ad37.B</vt:lpstr>
      <vt:lpstr>Arial Unicode MS</vt:lpstr>
      <vt:lpstr>NotoLight</vt:lpstr>
      <vt:lpstr>맑은 고딕</vt:lpstr>
      <vt:lpstr>Arial</vt:lpstr>
      <vt:lpstr>Office 테마</vt:lpstr>
      <vt:lpstr>2024 EACTS, STS guideline for diagnosing and treating  acute and chronic syndromes of aortic organ -perfusionist's perspective-</vt:lpstr>
      <vt:lpstr>The 1st co-published EACTS/STS Guidelines for aortic organ disease</vt:lpstr>
      <vt:lpstr>Aortic organ</vt:lpstr>
      <vt:lpstr>Aortic organ</vt:lpstr>
      <vt:lpstr>Aortic organ</vt:lpstr>
      <vt:lpstr>Multidisciplinary aortic team apporach</vt:lpstr>
      <vt:lpstr>PowerPoint 프레젠테이션</vt:lpstr>
      <vt:lpstr>PowerPoint 프레젠테이션</vt:lpstr>
      <vt:lpstr>HOW TO MONITOR END-ORGAN FUNCTION AND HOW TO AVOID END-ORGAN INJURY</vt:lpstr>
      <vt:lpstr>PowerPoint 프레젠테이션</vt:lpstr>
      <vt:lpstr>HOW TO MONITOR END-ORGAN FUNCTION AND HOW TO AVOID END-ORGAN INJURY</vt:lpstr>
      <vt:lpstr>HOW TO MONITOR END-ORGAN FUNCTION AND HOW TO AVOID END-ORGAN INJURY</vt:lpstr>
      <vt:lpstr>HOW TO MONITOR END-ORGAN FUNCTION AND HOW TO AVOID END-ORGAN INJURY</vt:lpstr>
      <vt:lpstr>HOW TO MONITOR END-ORGAN FUNCTION AND HOW TO AVOID END-ORGAN INJURY</vt:lpstr>
      <vt:lpstr>HOW TO MONITOR END-ORGAN FUNCTION AND HOW TO AVOID END-ORGAN INJURY</vt:lpstr>
      <vt:lpstr>PowerPoint 프레젠테이션</vt:lpstr>
      <vt:lpstr>HOW TO MONITOR END-ORGAN FUNCTION AND HOW TO AVOID END-ORGAN INJURY</vt:lpstr>
      <vt:lpstr>PowerPoint 프레젠테이션</vt:lpstr>
      <vt:lpstr>PowerPoint 프레젠테이션</vt:lpstr>
      <vt:lpstr>Take home message</vt:lpstr>
      <vt:lpstr>Thank you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Jiseong Kim</cp:lastModifiedBy>
  <cp:revision>268</cp:revision>
  <dcterms:created xsi:type="dcterms:W3CDTF">2020-12-20T16:17:57Z</dcterms:created>
  <dcterms:modified xsi:type="dcterms:W3CDTF">2025-10-26T16:52:01Z</dcterms:modified>
</cp:coreProperties>
</file>